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2.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3.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4.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6.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7.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7.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8.xml" ContentType="application/vnd.openxmlformats-officedocument.themeOverride+xml"/>
  <Override PartName="/ppt/notesSlides/notesSlide20.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9.xml" ContentType="application/vnd.openxmlformats-officedocument.themeOverride+xml"/>
  <Override PartName="/ppt/notesSlides/notesSlide23.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0.xml" ContentType="application/vnd.openxmlformats-officedocument.themeOverride+xml"/>
  <Override PartName="/ppt/notesSlides/notesSlide26.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6"/>
  </p:notesMasterIdLst>
  <p:sldIdLst>
    <p:sldId id="429" r:id="rId2"/>
    <p:sldId id="428" r:id="rId3"/>
    <p:sldId id="311" r:id="rId4"/>
    <p:sldId id="333" r:id="rId5"/>
    <p:sldId id="390" r:id="rId6"/>
    <p:sldId id="323" r:id="rId7"/>
    <p:sldId id="324" r:id="rId8"/>
    <p:sldId id="277" r:id="rId9"/>
    <p:sldId id="370" r:id="rId10"/>
    <p:sldId id="404" r:id="rId11"/>
    <p:sldId id="405" r:id="rId12"/>
    <p:sldId id="407" r:id="rId13"/>
    <p:sldId id="329" r:id="rId14"/>
    <p:sldId id="331" r:id="rId15"/>
    <p:sldId id="307" r:id="rId16"/>
    <p:sldId id="330" r:id="rId17"/>
    <p:sldId id="332" r:id="rId18"/>
    <p:sldId id="437" r:id="rId19"/>
    <p:sldId id="438" r:id="rId20"/>
    <p:sldId id="439" r:id="rId21"/>
    <p:sldId id="256" r:id="rId22"/>
    <p:sldId id="257" r:id="rId23"/>
    <p:sldId id="258" r:id="rId24"/>
    <p:sldId id="440" r:id="rId25"/>
    <p:sldId id="442" r:id="rId26"/>
    <p:sldId id="443" r:id="rId27"/>
    <p:sldId id="444" r:id="rId28"/>
    <p:sldId id="445" r:id="rId29"/>
    <p:sldId id="319" r:id="rId30"/>
    <p:sldId id="355" r:id="rId31"/>
    <p:sldId id="356" r:id="rId32"/>
    <p:sldId id="450" r:id="rId33"/>
    <p:sldId id="451" r:id="rId34"/>
    <p:sldId id="433" r:id="rId35"/>
    <p:sldId id="415" r:id="rId36"/>
    <p:sldId id="369" r:id="rId37"/>
    <p:sldId id="447" r:id="rId38"/>
    <p:sldId id="446" r:id="rId39"/>
    <p:sldId id="380" r:id="rId40"/>
    <p:sldId id="411" r:id="rId41"/>
    <p:sldId id="409" r:id="rId42"/>
    <p:sldId id="392" r:id="rId43"/>
    <p:sldId id="361" r:id="rId44"/>
    <p:sldId id="363" r:id="rId45"/>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8E5D"/>
    <a:srgbClr val="9D2449"/>
    <a:srgbClr val="621132"/>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E8522E-4362-CE4F-925E-1A96D432BE04}" v="49" dt="2025-06-05T21:25:16.356"/>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2" autoAdjust="0"/>
    <p:restoredTop sz="95887"/>
  </p:normalViewPr>
  <p:slideViewPr>
    <p:cSldViewPr snapToGrid="0" snapToObjects="1">
      <p:cViewPr varScale="1">
        <p:scale>
          <a:sx n="78" d="100"/>
          <a:sy n="78" d="100"/>
        </p:scale>
        <p:origin x="74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850b12bc77e1a9a2/Documentos/1.%20GRAFICA%202T24_SECRETARIA_PARTICULAR.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4.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5.xlsx"/></Relationships>
</file>

<file path=ppt/charts/_rels/chart12.xml.rels><?xml version="1.0" encoding="UTF-8" standalone="yes"?>
<Relationships xmlns="http://schemas.openxmlformats.org/package/2006/relationships"><Relationship Id="rId3" Type="http://schemas.openxmlformats.org/officeDocument/2006/relationships/oleObject" Target="file:///C:\Users\Admin\Downloads\Gr&#225;ficas%20OF.%20MAYOR%201Tr25%20(1).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Admin\Downloads\Gr&#225;ficas%20OF.%20MAYOR%201Tr25%20(1).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aleja\Desktop\MIR%202025-2027\ABRIL%202025\4.%20GRAFICAS%20DIRECCI&#211;N%20DE%20RELACIONES%20P&#218;BLICAS%201%20trim%202025.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aleja\Desktop\MIR%202025-2027\ABRIL%202025\4.%20GRAFICAS%20DIRECCI&#211;N%20DE%20RELACIONES%20P&#218;BLICAS%201%20trim%202025.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D:\descargas%202\1.%20GRAFICA%202T24_SECRETARIA_PARTICULAR.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D:\descargas%202\1.%20GRAFICA%202T24_SECRETARIA_PARTICULAR.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192.168.1.216\Compartido\MIR%202023-2024\SEGUNDO%20TRIMESTRE%20BRENDA\5.%20GRAFICAS%20COORDINACI&#211;N%20DE%20ASESORES%202do%20t.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7.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8.xlsx"/></Relationships>
</file>

<file path=ppt/charts/_rels/chart22.xml.rels><?xml version="1.0" encoding="UTF-8" standalone="yes"?>
<Relationships xmlns="http://schemas.openxmlformats.org/package/2006/relationships"><Relationship Id="rId3" Type="http://schemas.openxmlformats.org/officeDocument/2006/relationships/oleObject" Target="https://d.docs.live.net/850b12bc77e1a9a2/Documentos/1.%20GRAFICA%202T24_SECRETARIA_PARTICULAR.xlsx" TargetMode="External"/><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9.xlsx"/></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11.xlsx"/></Relationships>
</file>

<file path=ppt/charts/_rels/chart26.xml.rels><?xml version="1.0" encoding="UTF-8" standalone="yes"?>
<Relationships xmlns="http://schemas.openxmlformats.org/package/2006/relationships"><Relationship Id="rId3" Type="http://schemas.openxmlformats.org/officeDocument/2006/relationships/oleObject" Target="Gr&#225;fico%20en%20Microsoft%20PowerPoint" TargetMode="External"/><Relationship Id="rId2" Type="http://schemas.microsoft.com/office/2011/relationships/chartColorStyle" Target="colors26.xml"/><Relationship Id="rId1" Type="http://schemas.microsoft.com/office/2011/relationships/chartStyle" Target="style26.xml"/></Relationships>
</file>

<file path=ppt/charts/_rels/chart3.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4-2027\Reporte_MIR_1T2025\6.%20Gr&#225;ficas%203T%202024_SecT&#233;cnic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secte\OneDrive\Escritorio\SECRETAR&#205;A%20T&#201;CNICA%2015.01.24\DIRECCI&#211;N%20GENERAL%20DE%20PLANEACI&#211;N\MIR_2024-2027\Reporte_MIR_1T2025\6.%20Gr&#225;ficas%201T%202025_SECT&#201;CNIC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d.docs.live.net/850b12bc77e1a9a2/Documentos/1.%20GRAFICA%202T24_SECRETARIA_PARTICULAR.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d.docs.live.net/850b12bc77e1a9a2/Documentos/1.%20GRAFICA%202T24_SECRETARIA_PARTICULAR.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S PARTICULAR'!$B$4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PARTICULAR'!$C$4</c:f>
              <c:numCache>
                <c:formatCode>General</c:formatCode>
                <c:ptCount val="1"/>
                <c:pt idx="0">
                  <c:v>170</c:v>
                </c:pt>
              </c:numCache>
            </c:numRef>
          </c:val>
          <c:extLst>
            <c:ext xmlns:c16="http://schemas.microsoft.com/office/drawing/2014/chart" uri="{C3380CC4-5D6E-409C-BE32-E72D297353CC}">
              <c16:uniqueId val="{00000000-3F34-144F-8BEA-0E1FA19702DF}"/>
            </c:ext>
          </c:extLst>
        </c:ser>
        <c:ser>
          <c:idx val="1"/>
          <c:order val="1"/>
          <c:tx>
            <c:strRef>
              <c:f>'1. S PARTICULAR'!$B$5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PARTICULAR'!$C$5</c:f>
              <c:numCache>
                <c:formatCode>General</c:formatCode>
                <c:ptCount val="1"/>
                <c:pt idx="0">
                  <c:v>170</c:v>
                </c:pt>
              </c:numCache>
            </c:numRef>
          </c:val>
          <c:extLst>
            <c:ext xmlns:c16="http://schemas.microsoft.com/office/drawing/2014/chart" uri="{C3380CC4-5D6E-409C-BE32-E72D297353CC}">
              <c16:uniqueId val="{00000001-3F34-144F-8BEA-0E1FA19702D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S PARTICULAR'!$C$3</c:f>
              <c:strCache>
                <c:ptCount val="1"/>
                <c:pt idx="0">
                  <c:v>Agenda pública realizada </c:v>
                </c:pt>
              </c:strCache>
            </c:strRef>
          </c:cat>
          <c:val>
            <c:numRef>
              <c:f>'1. S PARTICULAR'!$C$6</c:f>
              <c:numCache>
                <c:formatCode>0.00%</c:formatCode>
                <c:ptCount val="1"/>
                <c:pt idx="0">
                  <c:v>1</c:v>
                </c:pt>
              </c:numCache>
            </c:numRef>
          </c:val>
          <c:smooth val="0"/>
          <c:extLst>
            <c:ext xmlns:c16="http://schemas.microsoft.com/office/drawing/2014/chart" uri="{C3380CC4-5D6E-409C-BE32-E72D297353CC}">
              <c16:uniqueId val="{00000002-3F34-144F-8BEA-0E1FA19702D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PRIMER TRIMESTRE 2025</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21165155380127698"/>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1T22'!$B$10</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1T22'!$C$10</c:f>
              <c:numCache>
                <c:formatCode>General</c:formatCode>
                <c:ptCount val="1"/>
                <c:pt idx="0">
                  <c:v>2</c:v>
                </c:pt>
              </c:numCache>
            </c:numRef>
          </c:val>
          <c:extLst>
            <c:ext xmlns:c16="http://schemas.microsoft.com/office/drawing/2014/chart" uri="{C3380CC4-5D6E-409C-BE32-E72D297353CC}">
              <c16:uniqueId val="{00000000-F010-4A4A-B5BE-A5A2A756E051}"/>
            </c:ext>
          </c:extLst>
        </c:ser>
        <c:ser>
          <c:idx val="1"/>
          <c:order val="1"/>
          <c:tx>
            <c:strRef>
              <c:f>'Actividades 1 1T22'!$B$11</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1T22'!$C$9</c:f>
              <c:strCache>
                <c:ptCount val="1"/>
                <c:pt idx="0">
                  <c:v>Seguimiento a evaluaciones externas, internas de los Programas Presupuestarios y Programas Federales.</c:v>
                </c:pt>
              </c:strCache>
            </c:strRef>
          </c:cat>
          <c:val>
            <c:numRef>
              <c:f>'Actividades 1 1T22'!$C$11</c:f>
              <c:numCache>
                <c:formatCode>General</c:formatCode>
                <c:ptCount val="1"/>
                <c:pt idx="0">
                  <c:v>2</c:v>
                </c:pt>
              </c:numCache>
            </c:numRef>
          </c:val>
          <c:extLst>
            <c:ext xmlns:c16="http://schemas.microsoft.com/office/drawing/2014/chart" uri="{C3380CC4-5D6E-409C-BE32-E72D297353CC}">
              <c16:uniqueId val="{00000001-F010-4A4A-B5BE-A5A2A756E05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4.2585830926678607E-2"/>
                  <c:y val="-5.59741465185612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010-4A4A-B5BE-A5A2A756E05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Avance en cumplimiento de objetivos y metas del Plan Municipal de Desarrollo y sus Programas Derivados</c:v>
                </c:pt>
              </c:strCache>
            </c:strRef>
          </c:cat>
          <c:val>
            <c:numRef>
              <c:f>'Actividades 1 1T22'!$C$12</c:f>
              <c:numCache>
                <c:formatCode>0.00%</c:formatCode>
                <c:ptCount val="1"/>
                <c:pt idx="0">
                  <c:v>1</c:v>
                </c:pt>
              </c:numCache>
            </c:numRef>
          </c:val>
          <c:smooth val="0"/>
          <c:extLst>
            <c:ext xmlns:c16="http://schemas.microsoft.com/office/drawing/2014/chart" uri="{C3380CC4-5D6E-409C-BE32-E72D297353CC}">
              <c16:uniqueId val="{00000003-F010-4A4A-B5BE-A5A2A756E051}"/>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3"/>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Unidades</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ES" dirty="0"/>
                  <a:t>Porcentaje de  Avance</a:t>
                </a:r>
                <a:endParaRPr lang="es-MX"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ACTIVIDAD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30805728251275644"/>
          <c:y val="3.644247594050743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 (2)'!$B$4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(2)'!$C$4:$F$4</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0-D0AB-4BA9-9F47-9121DB6FC956}"/>
            </c:ext>
          </c:extLst>
        </c:ser>
        <c:ser>
          <c:idx val="1"/>
          <c:order val="1"/>
          <c:tx>
            <c:strRef>
              <c:f>'Actividades 1 1T22 (2)'!$B$5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(2)'!$C$5:$F$5</c:f>
              <c:numCache>
                <c:formatCode>General</c:formatCode>
                <c:ptCount val="4"/>
                <c:pt idx="0">
                  <c:v>2</c:v>
                </c:pt>
                <c:pt idx="1">
                  <c:v>3</c:v>
                </c:pt>
                <c:pt idx="2">
                  <c:v>8</c:v>
                </c:pt>
                <c:pt idx="3">
                  <c:v>5</c:v>
                </c:pt>
              </c:numCache>
            </c:numRef>
          </c:val>
          <c:extLst>
            <c:ext xmlns:c16="http://schemas.microsoft.com/office/drawing/2014/chart" uri="{C3380CC4-5D6E-409C-BE32-E72D297353CC}">
              <c16:uniqueId val="{00000001-D0AB-4BA9-9F47-9121DB6FC95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0AB-4BA9-9F47-9121DB6FC956}"/>
                </c:ext>
              </c:extLst>
            </c:dLbl>
            <c:dLbl>
              <c:idx val="1"/>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0AB-4BA9-9F47-9121DB6FC956}"/>
                </c:ext>
              </c:extLst>
            </c:dLbl>
            <c:dLbl>
              <c:idx val="2"/>
              <c:layout>
                <c:manualLayout>
                  <c:x val="4.8873908170255977E-2"/>
                  <c:y val="-9.99377121155978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0AB-4BA9-9F47-9121DB6FC956}"/>
                </c:ext>
              </c:extLst>
            </c:dLbl>
            <c:dLbl>
              <c:idx val="3"/>
              <c:layout>
                <c:manualLayout>
                  <c:x val="-5.5484135014336786E-2"/>
                  <c:y val="-3.6758695320862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0AB-4BA9-9F47-9121DB6FC95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 (2)'!$C$3:$F$3</c:f>
              <c:strCache>
                <c:ptCount val="4"/>
                <c:pt idx="0">
                  <c:v>dependencias municipales sensibilizadas en materia de Inclusión de las Personas con Discapacidad</c:v>
                </c:pt>
                <c:pt idx="1">
                  <c:v>capacitaciones a servidores(as) públicos(as)  en Cultura de Discapacidad y Lengua de Señas Mexicana  </c:v>
                </c:pt>
                <c:pt idx="2">
                  <c:v>Solicitudes de interpretacion de lengua de señas</c:v>
                </c:pt>
                <c:pt idx="3">
                  <c:v>Actividades inclusivas realizadas</c:v>
                </c:pt>
              </c:strCache>
            </c:strRef>
          </c:cat>
          <c:val>
            <c:numRef>
              <c:f>'Actividades 1 1T22 (2)'!$C$6:$F$6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6-D0AB-4BA9-9F47-9121DB6FC95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0" i="0" u="none" strike="noStrike" kern="1200" spc="0" baseline="0" dirty="0">
                <a:solidFill>
                  <a:prstClr val="black">
                    <a:lumMod val="65000"/>
                    <a:lumOff val="35000"/>
                  </a:prstClr>
                </a:solidFill>
                <a:effectLst/>
              </a:rPr>
              <a:t>METAS PLANEADAS Y ALCANZADAS A NIVEL COMPONENTE AL </a:t>
            </a:r>
          </a:p>
          <a:p>
            <a:pPr>
              <a:defRPr sz="1100"/>
            </a:pPr>
            <a:r>
              <a:rPr lang="es-MX" sz="1100" b="0" i="0" u="none" strike="noStrike" kern="1200" spc="0" baseline="0" dirty="0">
                <a:solidFill>
                  <a:prstClr val="black">
                    <a:lumMod val="65000"/>
                    <a:lumOff val="35000"/>
                  </a:prstClr>
                </a:solidFill>
                <a:effectLst/>
              </a:rPr>
              <a:t>PRIMER TRIMESTRE 2025</a:t>
            </a:r>
          </a:p>
          <a:p>
            <a:pPr>
              <a:defRPr sz="1100"/>
            </a:pPr>
            <a:r>
              <a:rPr lang="es-MX" sz="1100" b="0" i="0" u="none" strike="noStrike" kern="1200" spc="0" baseline="0" dirty="0">
                <a:solidFill>
                  <a:prstClr val="black">
                    <a:lumMod val="65000"/>
                    <a:lumOff val="35000"/>
                  </a:prstClr>
                </a:solidFill>
                <a:effectLst/>
              </a:rPr>
              <a:t>EN UNIDADES Y PORCENTAJE DE AVANCE</a:t>
            </a:r>
          </a:p>
        </c:rich>
      </c:tx>
      <c:layout>
        <c:manualLayout>
          <c:xMode val="edge"/>
          <c:yMode val="edge"/>
          <c:x val="0.13349964318976257"/>
          <c:y val="0.14675237606168795"/>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565328527482452"/>
          <c:y val="0.31861645299145297"/>
          <c:w val="0.71138406086335981"/>
          <c:h val="0.55337400733562148"/>
        </c:manualLayout>
      </c:layout>
      <c:barChart>
        <c:barDir val="col"/>
        <c:grouping val="clustered"/>
        <c:varyColors val="0"/>
        <c:ser>
          <c:idx val="0"/>
          <c:order val="0"/>
          <c:tx>
            <c:strRef>
              <c:f>'Componente 1 1T25'!$B$4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1T25'!$C$3</c:f>
              <c:strCache>
                <c:ptCount val="1"/>
                <c:pt idx="0">
                  <c:v>Atenciones y seguimiento a Organismos Descentralizados</c:v>
                </c:pt>
              </c:strCache>
            </c:strRef>
          </c:cat>
          <c:val>
            <c:numRef>
              <c:f>'Componente 1 1T25'!$C$4</c:f>
              <c:numCache>
                <c:formatCode>#,##0</c:formatCode>
                <c:ptCount val="1"/>
                <c:pt idx="0">
                  <c:v>15</c:v>
                </c:pt>
              </c:numCache>
            </c:numRef>
          </c:val>
          <c:extLst>
            <c:ext xmlns:c16="http://schemas.microsoft.com/office/drawing/2014/chart" uri="{C3380CC4-5D6E-409C-BE32-E72D297353CC}">
              <c16:uniqueId val="{00000000-FEA7-4368-AA1A-F1A763A161AA}"/>
            </c:ext>
          </c:extLst>
        </c:ser>
        <c:ser>
          <c:idx val="1"/>
          <c:order val="1"/>
          <c:tx>
            <c:strRef>
              <c:f>'Componente 1 1T25'!$B$5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1T25'!$C$3</c:f>
              <c:strCache>
                <c:ptCount val="1"/>
                <c:pt idx="0">
                  <c:v>Atenciones y seguimiento a Organismos Descentralizados</c:v>
                </c:pt>
              </c:strCache>
            </c:strRef>
          </c:cat>
          <c:val>
            <c:numRef>
              <c:f>'Componente 1 1T25'!$C$5</c:f>
              <c:numCache>
                <c:formatCode>#,##0</c:formatCode>
                <c:ptCount val="1"/>
                <c:pt idx="0">
                  <c:v>15</c:v>
                </c:pt>
              </c:numCache>
            </c:numRef>
          </c:val>
          <c:extLst>
            <c:ext xmlns:c16="http://schemas.microsoft.com/office/drawing/2014/chart" uri="{C3380CC4-5D6E-409C-BE32-E72D297353CC}">
              <c16:uniqueId val="{00000001-FEA7-4368-AA1A-F1A763A161AA}"/>
            </c:ext>
          </c:extLst>
        </c:ser>
        <c:dLbls>
          <c:showLegendKey val="0"/>
          <c:showVal val="1"/>
          <c:showCatName val="0"/>
          <c:showSerName val="0"/>
          <c:showPercent val="0"/>
          <c:showBubbleSize val="0"/>
        </c:dLbls>
        <c:gapWidth val="129"/>
        <c:axId val="-678369200"/>
        <c:axId val="-678368656"/>
      </c:barChart>
      <c:lineChart>
        <c:grouping val="standard"/>
        <c:varyColors val="0"/>
        <c:ser>
          <c:idx val="2"/>
          <c:order val="2"/>
          <c:tx>
            <c:v>Porcentaje de Avance</c:v>
          </c:tx>
          <c:spPr>
            <a:ln w="28575" cap="rnd">
              <a:solidFill>
                <a:schemeClr val="accent4"/>
              </a:solidFill>
              <a:round/>
            </a:ln>
            <a:effectLst/>
          </c:spPr>
          <c:marker>
            <c:symbol val="none"/>
          </c:marker>
          <c:dLbls>
            <c:dLbl>
              <c:idx val="0"/>
              <c:layout>
                <c:manualLayout>
                  <c:x val="-1.844487181037854E-2"/>
                  <c:y val="0.11065518984040033"/>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layout>
                    <c:manualLayout>
                      <c:w val="0.14708363067519786"/>
                      <c:h val="8.3465618480382253E-2"/>
                    </c:manualLayout>
                  </c15:layout>
                </c:ext>
                <c:ext xmlns:c16="http://schemas.microsoft.com/office/drawing/2014/chart" uri="{C3380CC4-5D6E-409C-BE32-E72D297353CC}">
                  <c16:uniqueId val="{00000002-FEA7-4368-AA1A-F1A763A161AA}"/>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chemeClr val="accent4"/>
                      </a:solidFill>
                      <a:round/>
                    </a:ln>
                    <a:effectLst/>
                  </c:spPr>
                </c15:leaderLines>
              </c:ext>
            </c:extLst>
          </c:dLbls>
          <c:cat>
            <c:strRef>
              <c:f>'Componente 1 1T25'!$C$3</c:f>
              <c:strCache>
                <c:ptCount val="1"/>
                <c:pt idx="0">
                  <c:v>Atenciones y seguimiento a Organismos Descentralizados</c:v>
                </c:pt>
              </c:strCache>
            </c:strRef>
          </c:cat>
          <c:val>
            <c:numRef>
              <c:f>'Componente 1 1T25'!$C$6</c:f>
              <c:numCache>
                <c:formatCode>0.00%</c:formatCode>
                <c:ptCount val="1"/>
                <c:pt idx="0">
                  <c:v>1</c:v>
                </c:pt>
              </c:numCache>
            </c:numRef>
          </c:val>
          <c:smooth val="0"/>
          <c:extLst>
            <c:ext xmlns:c16="http://schemas.microsoft.com/office/drawing/2014/chart" uri="{C3380CC4-5D6E-409C-BE32-E72D297353CC}">
              <c16:uniqueId val="{00000003-FEA7-4368-AA1A-F1A763A161AA}"/>
            </c:ext>
          </c:extLst>
        </c:ser>
        <c:dLbls>
          <c:showLegendKey val="0"/>
          <c:showVal val="0"/>
          <c:showCatName val="0"/>
          <c:showSerName val="0"/>
          <c:showPercent val="0"/>
          <c:showBubbleSize val="0"/>
        </c:dLbls>
        <c:marker val="1"/>
        <c:smooth val="0"/>
        <c:axId val="821445696"/>
        <c:axId val="821447136"/>
      </c:lineChart>
      <c:catAx>
        <c:axId val="-678369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78368656"/>
        <c:crosses val="autoZero"/>
        <c:auto val="0"/>
        <c:lblAlgn val="ctr"/>
        <c:lblOffset val="100"/>
        <c:noMultiLvlLbl val="0"/>
      </c:catAx>
      <c:valAx>
        <c:axId val="-678368656"/>
        <c:scaling>
          <c:orientation val="minMax"/>
          <c:max val="16"/>
          <c:min val="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Unidades</a:t>
                </a:r>
              </a:p>
            </c:rich>
          </c:tx>
          <c:layout>
            <c:manualLayout>
              <c:xMode val="edge"/>
              <c:yMode val="edge"/>
              <c:x val="2.7420246068562311E-2"/>
              <c:y val="0.4916930619874949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78369200"/>
        <c:crosses val="autoZero"/>
        <c:crossBetween val="between"/>
      </c:valAx>
      <c:valAx>
        <c:axId val="821447136"/>
        <c:scaling>
          <c:orientation val="minMax"/>
          <c:max val="1"/>
          <c:min val="0.5"/>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21445696"/>
        <c:crosses val="max"/>
        <c:crossBetween val="between"/>
        <c:majorUnit val="0.1"/>
      </c:valAx>
      <c:catAx>
        <c:axId val="821445696"/>
        <c:scaling>
          <c:orientation val="minMax"/>
        </c:scaling>
        <c:delete val="1"/>
        <c:axPos val="b"/>
        <c:numFmt formatCode="General" sourceLinked="1"/>
        <c:majorTickMark val="out"/>
        <c:minorTickMark val="none"/>
        <c:tickLblPos val="nextTo"/>
        <c:crossAx val="82144713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es-MX" sz="1100" b="0" i="0" u="none" strike="noStrike" kern="1200" spc="0" baseline="0" dirty="0">
                <a:solidFill>
                  <a:prstClr val="black">
                    <a:lumMod val="65000"/>
                    <a:lumOff val="35000"/>
                  </a:prstClr>
                </a:solidFill>
                <a:effectLst/>
              </a:rPr>
              <a:t>METAS PLANEADAS Y ALCANZADAS A NIVEL COMPONENTE AL </a:t>
            </a:r>
          </a:p>
          <a:p>
            <a:pPr>
              <a:defRPr sz="1100"/>
            </a:pPr>
            <a:r>
              <a:rPr lang="es-MX" sz="1100" b="0" i="0" u="none" strike="noStrike" kern="1200" spc="0" baseline="0" dirty="0">
                <a:solidFill>
                  <a:prstClr val="black">
                    <a:lumMod val="65000"/>
                    <a:lumOff val="35000"/>
                  </a:prstClr>
                </a:solidFill>
                <a:effectLst/>
              </a:rPr>
              <a:t>PRIMER TRIMESTRE 2025</a:t>
            </a:r>
          </a:p>
          <a:p>
            <a:pPr>
              <a:defRPr sz="1100"/>
            </a:pPr>
            <a:r>
              <a:rPr lang="es-MX" sz="1100" b="0" i="0" u="none" strike="noStrike" kern="1200" spc="0" baseline="0" dirty="0">
                <a:solidFill>
                  <a:prstClr val="black">
                    <a:lumMod val="65000"/>
                    <a:lumOff val="35000"/>
                  </a:prstClr>
                </a:solidFill>
                <a:effectLst/>
              </a:rPr>
              <a:t>EN UNIDADES Y PORCENTAJE DE AVANCE</a:t>
            </a:r>
          </a:p>
        </c:rich>
      </c:tx>
      <c:layout>
        <c:manualLayout>
          <c:xMode val="edge"/>
          <c:yMode val="edge"/>
          <c:x val="0.26096296443108408"/>
          <c:y val="3.1767965159802632E-2"/>
        </c:manualLayout>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1T25'!$B$4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Participaciones en sesiones de órganos colegiados</c:v>
                </c:pt>
                <c:pt idx="1">
                  <c:v>Reportes de actividades de los Organismos Descentralizados</c:v>
                </c:pt>
              </c:strCache>
            </c:strRef>
          </c:cat>
          <c:val>
            <c:numRef>
              <c:f>'Actividades 1 1T25'!$C$4:$D$4</c:f>
              <c:numCache>
                <c:formatCode>General</c:formatCode>
                <c:ptCount val="2"/>
                <c:pt idx="0">
                  <c:v>20</c:v>
                </c:pt>
                <c:pt idx="1">
                  <c:v>12</c:v>
                </c:pt>
              </c:numCache>
            </c:numRef>
          </c:val>
          <c:extLst>
            <c:ext xmlns:c16="http://schemas.microsoft.com/office/drawing/2014/chart" uri="{C3380CC4-5D6E-409C-BE32-E72D297353CC}">
              <c16:uniqueId val="{00000000-268D-4103-AD07-C474B368C6A5}"/>
            </c:ext>
          </c:extLst>
        </c:ser>
        <c:ser>
          <c:idx val="1"/>
          <c:order val="1"/>
          <c:tx>
            <c:strRef>
              <c:f>'Actividades 1 1T25'!$B$5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Participaciones en sesiones de órganos colegiados</c:v>
                </c:pt>
                <c:pt idx="1">
                  <c:v>Reportes de actividades de los Organismos Descentralizados</c:v>
                </c:pt>
              </c:strCache>
            </c:strRef>
          </c:cat>
          <c:val>
            <c:numRef>
              <c:f>'Actividades 1 1T25'!$C$5:$D$5</c:f>
              <c:numCache>
                <c:formatCode>General</c:formatCode>
                <c:ptCount val="2"/>
                <c:pt idx="0">
                  <c:v>19</c:v>
                </c:pt>
                <c:pt idx="1">
                  <c:v>12</c:v>
                </c:pt>
              </c:numCache>
            </c:numRef>
          </c:val>
          <c:extLst>
            <c:ext xmlns:c16="http://schemas.microsoft.com/office/drawing/2014/chart" uri="{C3380CC4-5D6E-409C-BE32-E72D297353CC}">
              <c16:uniqueId val="{00000001-268D-4103-AD07-C474B368C6A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4"/>
              </a:solidFill>
              <a:round/>
              <a:headEnd type="oval"/>
              <a:tailEnd type="oval"/>
            </a:ln>
            <a:effectLst/>
          </c:spPr>
          <c:marker>
            <c:symbol val="none"/>
          </c:marker>
          <c:dLbls>
            <c:dLbl>
              <c:idx val="0"/>
              <c:layout>
                <c:manualLayout>
                  <c:x val="-2.9303387955527661E-2"/>
                  <c:y val="5.9268788604566705E-2"/>
                </c:manualLayout>
              </c:layout>
              <c:tx>
                <c:rich>
                  <a:bodyPr/>
                  <a:lstStyle/>
                  <a:p>
                    <a:r>
                      <a:rPr lang="en-US"/>
                      <a:t>95%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68D-4103-AD07-C474B368C6A5}"/>
                </c:ext>
              </c:extLst>
            </c:dLbl>
            <c:dLbl>
              <c:idx val="1"/>
              <c:layout>
                <c:manualLayout>
                  <c:x val="-0.21278654451825429"/>
                  <c:y val="-3.5128063920906012E-2"/>
                </c:manualLayout>
              </c:layout>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layout>
                    <c:manualLayout>
                      <c:w val="8.1776424172383913E-2"/>
                      <c:h val="9.6356279335045106E-2"/>
                    </c:manualLayout>
                  </c15:layout>
                </c:ext>
                <c:ext xmlns:c16="http://schemas.microsoft.com/office/drawing/2014/chart" uri="{C3380CC4-5D6E-409C-BE32-E72D297353CC}">
                  <c16:uniqueId val="{00000003-268D-4103-AD07-C474B368C6A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1T25'!$C$3:$D$3</c:f>
              <c:strCache>
                <c:ptCount val="2"/>
                <c:pt idx="0">
                  <c:v>Participaciones en sesiones de órganos colegiados</c:v>
                </c:pt>
                <c:pt idx="1">
                  <c:v>Reportes de actividades de los Organismos Descentralizados</c:v>
                </c:pt>
              </c:strCache>
            </c:strRef>
          </c:cat>
          <c:val>
            <c:numRef>
              <c:f>'Actividades 1 1T25'!$C$6:$D$6</c:f>
              <c:numCache>
                <c:formatCode>0%</c:formatCode>
                <c:ptCount val="2"/>
                <c:pt idx="0">
                  <c:v>0.95</c:v>
                </c:pt>
                <c:pt idx="1">
                  <c:v>1</c:v>
                </c:pt>
              </c:numCache>
            </c:numRef>
          </c:val>
          <c:smooth val="0"/>
          <c:extLst>
            <c:ext xmlns:c16="http://schemas.microsoft.com/office/drawing/2014/chart" uri="{C3380CC4-5D6E-409C-BE32-E72D297353CC}">
              <c16:uniqueId val="{00000004-268D-4103-AD07-C474B368C6A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majorUnit val="2"/>
      </c:valAx>
      <c:valAx>
        <c:axId val="-882929360"/>
        <c:scaling>
          <c:orientation val="minMax"/>
          <c:max val="1.2"/>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a:outerShdw blurRad="50800" dist="50800" dir="5400000" algn="ctr" rotWithShape="0">
            <a:schemeClr val="bg1"/>
          </a:outerShdw>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912808546739818"/>
          <c:y val="1.992768166773049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'7. Relaciones Públicas'!$B$4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Públicas'!$C$4</c:f>
              <c:numCache>
                <c:formatCode>General</c:formatCode>
                <c:ptCount val="1"/>
                <c:pt idx="0">
                  <c:v>4</c:v>
                </c:pt>
              </c:numCache>
            </c:numRef>
          </c:val>
          <c:extLst>
            <c:ext xmlns:c16="http://schemas.microsoft.com/office/drawing/2014/chart" uri="{C3380CC4-5D6E-409C-BE32-E72D297353CC}">
              <c16:uniqueId val="{00000000-4230-4E91-8BE7-62E25AEC3824}"/>
            </c:ext>
          </c:extLst>
        </c:ser>
        <c:ser>
          <c:idx val="1"/>
          <c:order val="1"/>
          <c:tx>
            <c:strRef>
              <c:f>'7. Relaciones Públicas'!$B$5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Públicas'!$C$5</c:f>
              <c:numCache>
                <c:formatCode>General</c:formatCode>
                <c:ptCount val="1"/>
                <c:pt idx="0">
                  <c:v>5</c:v>
                </c:pt>
              </c:numCache>
            </c:numRef>
          </c:val>
          <c:extLst>
            <c:ext xmlns:c16="http://schemas.microsoft.com/office/drawing/2014/chart" uri="{C3380CC4-5D6E-409C-BE32-E72D297353CC}">
              <c16:uniqueId val="{00000001-4230-4E91-8BE7-62E25AEC382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4575002582185487"/>
                  <c:y val="-2.78985547042329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230-4E91-8BE7-62E25AEC3824}"/>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'7. Relaciones Públicas'!$C$3</c:f>
              <c:strCache>
                <c:ptCount val="1"/>
                <c:pt idx="0">
                  <c:v>Acercamiento con los Gobiernos</c:v>
                </c:pt>
              </c:strCache>
            </c:strRef>
          </c:cat>
          <c:val>
            <c:numRef>
              <c:f>'7. Relaciones Públicas'!$C$6</c:f>
              <c:numCache>
                <c:formatCode>0.00%</c:formatCode>
                <c:ptCount val="1"/>
                <c:pt idx="0">
                  <c:v>1.25</c:v>
                </c:pt>
              </c:numCache>
            </c:numRef>
          </c:val>
          <c:smooth val="0"/>
          <c:extLst>
            <c:ext xmlns:c16="http://schemas.microsoft.com/office/drawing/2014/chart" uri="{C3380CC4-5D6E-409C-BE32-E72D297353CC}">
              <c16:uniqueId val="{00000003-4230-4E91-8BE7-62E25AEC382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PRIMER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Actividades'!$C$4:$D$4</c:f>
              <c:numCache>
                <c:formatCode>General</c:formatCode>
                <c:ptCount val="2"/>
                <c:pt idx="0">
                  <c:v>3</c:v>
                </c:pt>
                <c:pt idx="1">
                  <c:v>2500</c:v>
                </c:pt>
              </c:numCache>
            </c:numRef>
          </c:val>
          <c:extLst>
            <c:ext xmlns:c16="http://schemas.microsoft.com/office/drawing/2014/chart" uri="{C3380CC4-5D6E-409C-BE32-E72D297353CC}">
              <c16:uniqueId val="{00000000-0E62-440F-A39B-5545CA372423}"/>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Actividades'!$C$5:$D$5</c:f>
              <c:numCache>
                <c:formatCode>General</c:formatCode>
                <c:ptCount val="2"/>
                <c:pt idx="0">
                  <c:v>4</c:v>
                </c:pt>
                <c:pt idx="1">
                  <c:v>2355</c:v>
                </c:pt>
              </c:numCache>
            </c:numRef>
          </c:val>
          <c:extLst>
            <c:ext xmlns:c16="http://schemas.microsoft.com/office/drawing/2014/chart" uri="{C3380CC4-5D6E-409C-BE32-E72D297353CC}">
              <c16:uniqueId val="{00000001-0E62-440F-A39B-5545CA372423}"/>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E62-440F-A39B-5545CA372423}"/>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Eventos Cubiertos</c:v>
                </c:pt>
                <c:pt idx="1">
                  <c:v>Difusiones cubiertas</c:v>
                </c:pt>
              </c:strCache>
            </c:strRef>
          </c:cat>
          <c:val>
            <c:numRef>
              <c:f>'1. Actividades'!$C$6:$D$6</c:f>
              <c:numCache>
                <c:formatCode>0.00%</c:formatCode>
                <c:ptCount val="2"/>
                <c:pt idx="0">
                  <c:v>1.3333333333333333</c:v>
                </c:pt>
                <c:pt idx="1">
                  <c:v>0.94199999999999995</c:v>
                </c:pt>
              </c:numCache>
            </c:numRef>
          </c:val>
          <c:smooth val="0"/>
          <c:extLst>
            <c:ext xmlns:c16="http://schemas.microsoft.com/office/drawing/2014/chart" uri="{C3380CC4-5D6E-409C-BE32-E72D297353CC}">
              <c16:uniqueId val="{00000003-0E62-440F-A39B-5545CA372423}"/>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7.0307583212382757E-2"/>
          <c:y val="1.137068040814786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GS!$B$4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GS!$C$3</c:f>
              <c:strCache>
                <c:ptCount val="1"/>
                <c:pt idx="0">
                  <c:v>Entrega de ayudas sociales.</c:v>
                </c:pt>
              </c:strCache>
            </c:strRef>
          </c:cat>
          <c:val>
            <c:numRef>
              <c:f>GS!$C$4</c:f>
              <c:numCache>
                <c:formatCode>General</c:formatCode>
                <c:ptCount val="1"/>
                <c:pt idx="0">
                  <c:v>188</c:v>
                </c:pt>
              </c:numCache>
            </c:numRef>
          </c:val>
          <c:extLst>
            <c:ext xmlns:c16="http://schemas.microsoft.com/office/drawing/2014/chart" uri="{C3380CC4-5D6E-409C-BE32-E72D297353CC}">
              <c16:uniqueId val="{00000000-375B-4113-8F26-B332D544C8A5}"/>
            </c:ext>
          </c:extLst>
        </c:ser>
        <c:ser>
          <c:idx val="1"/>
          <c:order val="1"/>
          <c:tx>
            <c:strRef>
              <c:f>GS!$B$5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GS!$C$3</c:f>
              <c:strCache>
                <c:ptCount val="1"/>
                <c:pt idx="0">
                  <c:v>Entrega de ayudas sociales.</c:v>
                </c:pt>
              </c:strCache>
            </c:strRef>
          </c:cat>
          <c:val>
            <c:numRef>
              <c:f>GS!$C$5</c:f>
              <c:numCache>
                <c:formatCode>General</c:formatCode>
                <c:ptCount val="1"/>
                <c:pt idx="0">
                  <c:v>188</c:v>
                </c:pt>
              </c:numCache>
            </c:numRef>
          </c:val>
          <c:extLst>
            <c:ext xmlns:c16="http://schemas.microsoft.com/office/drawing/2014/chart" uri="{C3380CC4-5D6E-409C-BE32-E72D297353CC}">
              <c16:uniqueId val="{00000001-375B-4113-8F26-B332D544C8A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8662144647784984E-2"/>
                  <c:y val="-3.11027432728412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75B-4113-8F26-B332D544C8A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GS!$C$3</c:f>
              <c:strCache>
                <c:ptCount val="1"/>
                <c:pt idx="0">
                  <c:v>Entrega de ayudas sociales.</c:v>
                </c:pt>
              </c:strCache>
            </c:strRef>
          </c:cat>
          <c:val>
            <c:numRef>
              <c:f>GS!$C$6</c:f>
              <c:numCache>
                <c:formatCode>0.00%</c:formatCode>
                <c:ptCount val="1"/>
                <c:pt idx="0">
                  <c:v>1</c:v>
                </c:pt>
              </c:numCache>
            </c:numRef>
          </c:val>
          <c:smooth val="0"/>
          <c:extLst>
            <c:ext xmlns:c16="http://schemas.microsoft.com/office/drawing/2014/chart" uri="{C3380CC4-5D6E-409C-BE32-E72D297353CC}">
              <c16:uniqueId val="{00000003-375B-4113-8F26-B332D544C8A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PRIMER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layout>
        <c:manualLayout>
          <c:xMode val="edge"/>
          <c:yMode val="edge"/>
          <c:x val="0.25979507476092784"/>
          <c:y val="3.4045064540048123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8.1112891729103839E-2"/>
          <c:y val="0.22552083333333334"/>
          <c:w val="0.80218195816432936"/>
          <c:h val="0.48440316054243221"/>
        </c:manualLayout>
      </c:layout>
      <c:barChart>
        <c:barDir val="col"/>
        <c:grouping val="clustered"/>
        <c:varyColors val="0"/>
        <c:ser>
          <c:idx val="0"/>
          <c:order val="0"/>
          <c:tx>
            <c:strRef>
              <c:f>'GS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 ACTIVIDADES'!$C$3:$D$3</c:f>
              <c:strCache>
                <c:ptCount val="2"/>
                <c:pt idx="0">
                  <c:v>canalizacion de demandas ciudadanas para con ello mitigar el impacto económico y social de los grupos más vulnerables. </c:v>
                </c:pt>
                <c:pt idx="1">
                  <c:v>Cumplimiento a los eventos que realiza la Dirección de Gestión Social.</c:v>
                </c:pt>
              </c:strCache>
            </c:strRef>
          </c:cat>
          <c:val>
            <c:numRef>
              <c:f>'GS ACTIVIDADES'!$C$4:$D$4</c:f>
              <c:numCache>
                <c:formatCode>General</c:formatCode>
                <c:ptCount val="2"/>
                <c:pt idx="0">
                  <c:v>375</c:v>
                </c:pt>
                <c:pt idx="1">
                  <c:v>1</c:v>
                </c:pt>
              </c:numCache>
            </c:numRef>
          </c:val>
          <c:extLst>
            <c:ext xmlns:c16="http://schemas.microsoft.com/office/drawing/2014/chart" uri="{C3380CC4-5D6E-409C-BE32-E72D297353CC}">
              <c16:uniqueId val="{00000000-670A-4B2D-AA9D-5FCFA03BDDBB}"/>
            </c:ext>
          </c:extLst>
        </c:ser>
        <c:ser>
          <c:idx val="1"/>
          <c:order val="1"/>
          <c:tx>
            <c:strRef>
              <c:f>'GS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 ACTIVIDADES'!$C$3:$D$3</c:f>
              <c:strCache>
                <c:ptCount val="2"/>
                <c:pt idx="0">
                  <c:v>canalizacion de demandas ciudadanas para con ello mitigar el impacto económico y social de los grupos más vulnerables. </c:v>
                </c:pt>
                <c:pt idx="1">
                  <c:v>Cumplimiento a los eventos que realiza la Dirección de Gestión Social.</c:v>
                </c:pt>
              </c:strCache>
            </c:strRef>
          </c:cat>
          <c:val>
            <c:numRef>
              <c:f>'GS ACTIVIDADES'!$C$5:$D$5</c:f>
              <c:numCache>
                <c:formatCode>General</c:formatCode>
                <c:ptCount val="2"/>
                <c:pt idx="0">
                  <c:v>375</c:v>
                </c:pt>
                <c:pt idx="1">
                  <c:v>1</c:v>
                </c:pt>
              </c:numCache>
            </c:numRef>
          </c:val>
          <c:extLst>
            <c:ext xmlns:c16="http://schemas.microsoft.com/office/drawing/2014/chart" uri="{C3380CC4-5D6E-409C-BE32-E72D297353CC}">
              <c16:uniqueId val="{00000001-670A-4B2D-AA9D-5FCFA03BDDBB}"/>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0110261224414968"/>
                  <c:y val="8.1637825166973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70A-4B2D-AA9D-5FCFA03BDDBB}"/>
                </c:ext>
              </c:extLst>
            </c:dLbl>
            <c:dLbl>
              <c:idx val="1"/>
              <c:layout>
                <c:manualLayout>
                  <c:x val="3.5816038111648745E-3"/>
                  <c:y val="-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70A-4B2D-AA9D-5FCFA03BDDB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'GS ACTIVIDADES'!$C$3:$D$3</c:f>
              <c:strCache>
                <c:ptCount val="2"/>
                <c:pt idx="0">
                  <c:v>canalizacion de demandas ciudadanas para con ello mitigar el impacto económico y social de los grupos más vulnerables. </c:v>
                </c:pt>
                <c:pt idx="1">
                  <c:v>Cumplimiento a los eventos que realiza la Dirección de Gestión Social.</c:v>
                </c:pt>
              </c:strCache>
            </c:strRef>
          </c:cat>
          <c:val>
            <c:numRef>
              <c:f>'GS ACTIVIDADES'!$C$6:$D$6</c:f>
              <c:numCache>
                <c:formatCode>0.00%</c:formatCode>
                <c:ptCount val="2"/>
                <c:pt idx="0">
                  <c:v>1</c:v>
                </c:pt>
                <c:pt idx="1">
                  <c:v>1</c:v>
                </c:pt>
              </c:numCache>
            </c:numRef>
          </c:val>
          <c:smooth val="0"/>
          <c:extLst>
            <c:ext xmlns:c16="http://schemas.microsoft.com/office/drawing/2014/chart" uri="{C3380CC4-5D6E-409C-BE32-E72D297353CC}">
              <c16:uniqueId val="{00000004-670A-4B2D-AA9D-5FCFA03BDDBB}"/>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'9. Asesores'!$B$4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Asesores'!$C$4</c:f>
              <c:numCache>
                <c:formatCode>General</c:formatCode>
                <c:ptCount val="1"/>
                <c:pt idx="0">
                  <c:v>5</c:v>
                </c:pt>
              </c:numCache>
            </c:numRef>
          </c:val>
          <c:extLst>
            <c:ext xmlns:c16="http://schemas.microsoft.com/office/drawing/2014/chart" uri="{C3380CC4-5D6E-409C-BE32-E72D297353CC}">
              <c16:uniqueId val="{00000000-7470-437E-A9EB-FE56803371EF}"/>
            </c:ext>
          </c:extLst>
        </c:ser>
        <c:ser>
          <c:idx val="1"/>
          <c:order val="1"/>
          <c:tx>
            <c:strRef>
              <c:f>'9. Asesores'!$B$5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Asesores'!$C$5</c:f>
              <c:numCache>
                <c:formatCode>General</c:formatCode>
                <c:ptCount val="1"/>
                <c:pt idx="0">
                  <c:v>5</c:v>
                </c:pt>
              </c:numCache>
            </c:numRef>
          </c:val>
          <c:extLst>
            <c:ext xmlns:c16="http://schemas.microsoft.com/office/drawing/2014/chart" uri="{C3380CC4-5D6E-409C-BE32-E72D297353CC}">
              <c16:uniqueId val="{00000001-7470-437E-A9EB-FE56803371EF}"/>
            </c:ext>
          </c:extLst>
        </c:ser>
        <c:dLbls>
          <c:showLegendKey val="0"/>
          <c:showVal val="1"/>
          <c:showCatName val="0"/>
          <c:showSerName val="0"/>
          <c:showPercent val="0"/>
          <c:showBubbleSize val="0"/>
        </c:dLbls>
        <c:gapWidth val="219"/>
        <c:axId val="621923328"/>
        <c:axId val="62167737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4025002484744534"/>
                  <c:y val="-3.34283100936387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70-437E-A9EB-FE56803371E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 Asesores'!$C$3</c:f>
              <c:strCache>
                <c:ptCount val="1"/>
                <c:pt idx="0">
                  <c:v>Asesorías Otorgadas</c:v>
                </c:pt>
              </c:strCache>
            </c:strRef>
          </c:cat>
          <c:val>
            <c:numRef>
              <c:f>'9. Asesores'!$C$6</c:f>
              <c:numCache>
                <c:formatCode>0.00%</c:formatCode>
                <c:ptCount val="1"/>
                <c:pt idx="0">
                  <c:v>1</c:v>
                </c:pt>
              </c:numCache>
            </c:numRef>
          </c:val>
          <c:smooth val="0"/>
          <c:extLst>
            <c:ext xmlns:c16="http://schemas.microsoft.com/office/drawing/2014/chart" uri="{C3380CC4-5D6E-409C-BE32-E72D297353CC}">
              <c16:uniqueId val="{00000003-7470-437E-A9EB-FE56803371EF}"/>
            </c:ext>
          </c:extLst>
        </c:ser>
        <c:dLbls>
          <c:showLegendKey val="0"/>
          <c:showVal val="0"/>
          <c:showCatName val="0"/>
          <c:showSerName val="0"/>
          <c:showPercent val="0"/>
          <c:showBubbleSize val="0"/>
        </c:dLbls>
        <c:marker val="1"/>
        <c:smooth val="0"/>
        <c:axId val="621923840"/>
        <c:axId val="621677952"/>
      </c:lineChart>
      <c:catAx>
        <c:axId val="6219233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21677376"/>
        <c:crosses val="autoZero"/>
        <c:auto val="1"/>
        <c:lblAlgn val="ctr"/>
        <c:lblOffset val="100"/>
        <c:noMultiLvlLbl val="0"/>
      </c:catAx>
      <c:valAx>
        <c:axId val="6216773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328"/>
        <c:crosses val="autoZero"/>
        <c:crossBetween val="between"/>
      </c:valAx>
      <c:valAx>
        <c:axId val="621677952"/>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21923840"/>
        <c:crosses val="max"/>
        <c:crossBetween val="between"/>
      </c:valAx>
      <c:catAx>
        <c:axId val="621923840"/>
        <c:scaling>
          <c:orientation val="minMax"/>
        </c:scaling>
        <c:delete val="1"/>
        <c:axPos val="t"/>
        <c:numFmt formatCode="General" sourceLinked="1"/>
        <c:majorTickMark val="out"/>
        <c:minorTickMark val="none"/>
        <c:tickLblPos val="nextTo"/>
        <c:crossAx val="621677952"/>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PRIMER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dLbl>
              <c:idx val="0"/>
              <c:layout>
                <c:manualLayout>
                  <c:x val="-3.6786222372134931E-3"/>
                  <c:y val="1.10275666010029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CA-499D-B568-EC97A138513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Actividades'!$C$3:$E$3</c:f>
              <c:strCache>
                <c:ptCount val="3"/>
                <c:pt idx="0">
                  <c:v>Realización de reuniones con las dependencias y organismos descentralizados de la Administración Pública Municipal.</c:v>
                </c:pt>
                <c:pt idx="1">
                  <c:v>Celebración de Mesas de Trabajo con las Cámaras empresariales y hoteleras.</c:v>
                </c:pt>
                <c:pt idx="2">
                  <c:v> Ejecución de proyectos estratégicos a favor de las demandas y necesidades ciudadanas.</c:v>
                </c:pt>
              </c:strCache>
            </c:strRef>
          </c:cat>
          <c:val>
            <c:numRef>
              <c:f>'1. Actividades'!$C$4:$E$4</c:f>
              <c:numCache>
                <c:formatCode>General</c:formatCode>
                <c:ptCount val="3"/>
                <c:pt idx="0">
                  <c:v>25</c:v>
                </c:pt>
                <c:pt idx="1">
                  <c:v>1</c:v>
                </c:pt>
                <c:pt idx="2">
                  <c:v>1</c:v>
                </c:pt>
              </c:numCache>
            </c:numRef>
          </c:val>
          <c:extLst>
            <c:ext xmlns:c16="http://schemas.microsoft.com/office/drawing/2014/chart" uri="{C3380CC4-5D6E-409C-BE32-E72D297353CC}">
              <c16:uniqueId val="{00000001-4BCA-499D-B568-EC97A138513E}"/>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dLbl>
              <c:idx val="0"/>
              <c:layout>
                <c:manualLayout>
                  <c:x val="0"/>
                  <c:y val="9.55722438753589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BCA-499D-B568-EC97A138513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Actividades'!$C$3:$E$3</c:f>
              <c:strCache>
                <c:ptCount val="3"/>
                <c:pt idx="0">
                  <c:v>Realización de reuniones con las dependencias y organismos descentralizados de la Administración Pública Municipal.</c:v>
                </c:pt>
                <c:pt idx="1">
                  <c:v>Celebración de Mesas de Trabajo con las Cámaras empresariales y hoteleras.</c:v>
                </c:pt>
                <c:pt idx="2">
                  <c:v> Ejecución de proyectos estratégicos a favor de las demandas y necesidades ciudadanas.</c:v>
                </c:pt>
              </c:strCache>
            </c:strRef>
          </c:cat>
          <c:val>
            <c:numRef>
              <c:f>'1. Actividades'!$C$5:$E$5</c:f>
              <c:numCache>
                <c:formatCode>General</c:formatCode>
                <c:ptCount val="3"/>
                <c:pt idx="0">
                  <c:v>25</c:v>
                </c:pt>
                <c:pt idx="1">
                  <c:v>1</c:v>
                </c:pt>
                <c:pt idx="2">
                  <c:v>1</c:v>
                </c:pt>
              </c:numCache>
            </c:numRef>
          </c:val>
          <c:extLst>
            <c:ext xmlns:c16="http://schemas.microsoft.com/office/drawing/2014/chart" uri="{C3380CC4-5D6E-409C-BE32-E72D297353CC}">
              <c16:uniqueId val="{00000003-4BCA-499D-B568-EC97A138513E}"/>
            </c:ext>
          </c:extLst>
        </c:ser>
        <c:dLbls>
          <c:showLegendKey val="0"/>
          <c:showVal val="1"/>
          <c:showCatName val="0"/>
          <c:showSerName val="0"/>
          <c:showPercent val="0"/>
          <c:showBubbleSize val="0"/>
        </c:dLbls>
        <c:gapWidth val="219"/>
        <c:axId val="642738688"/>
        <c:axId val="64206438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2.7689597855623926E-2"/>
                  <c:y val="-5.51378330050147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BCA-499D-B568-EC97A138513E}"/>
                </c:ext>
              </c:extLst>
            </c:dLbl>
            <c:dLbl>
              <c:idx val="1"/>
              <c:layout>
                <c:manualLayout>
                  <c:x val="-3.4946911253528216E-2"/>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BCA-499D-B568-EC97A138513E}"/>
                </c:ext>
              </c:extLst>
            </c:dLbl>
            <c:dLbl>
              <c:idx val="2"/>
              <c:layout>
                <c:manualLayout>
                  <c:x val="-3.126828901631469E-2"/>
                  <c:y val="-2.94068442693412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BCA-499D-B568-EC97A138513E}"/>
                </c:ext>
              </c:extLst>
            </c:dLbl>
            <c:dLbl>
              <c:idx val="5"/>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BCA-499D-B568-EC97A138513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Actividades'!$C$3:$E$3</c:f>
              <c:strCache>
                <c:ptCount val="3"/>
                <c:pt idx="0">
                  <c:v>Realización de reuniones con las dependencias y organismos descentralizados de la Administración Pública Municipal.</c:v>
                </c:pt>
                <c:pt idx="1">
                  <c:v>Celebración de Mesas de Trabajo con las Cámaras empresariales y hoteleras.</c:v>
                </c:pt>
                <c:pt idx="2">
                  <c:v> Ejecución de proyectos estratégicos a favor de las demandas y necesidades ciudadanas.</c:v>
                </c:pt>
              </c:strCache>
            </c:strRef>
          </c:cat>
          <c:val>
            <c:numRef>
              <c:f>'1. Actividades'!$C$6:$E$6</c:f>
              <c:numCache>
                <c:formatCode>0.00%</c:formatCode>
                <c:ptCount val="3"/>
                <c:pt idx="0">
                  <c:v>1</c:v>
                </c:pt>
                <c:pt idx="1">
                  <c:v>1</c:v>
                </c:pt>
                <c:pt idx="2">
                  <c:v>1</c:v>
                </c:pt>
              </c:numCache>
            </c:numRef>
          </c:val>
          <c:smooth val="0"/>
          <c:extLst>
            <c:ext xmlns:c16="http://schemas.microsoft.com/office/drawing/2014/chart" uri="{C3380CC4-5D6E-409C-BE32-E72D297353CC}">
              <c16:uniqueId val="{0000000A-4BCA-499D-B568-EC97A138513E}"/>
            </c:ext>
          </c:extLst>
        </c:ser>
        <c:dLbls>
          <c:showLegendKey val="0"/>
          <c:showVal val="0"/>
          <c:showCatName val="0"/>
          <c:showSerName val="0"/>
          <c:showPercent val="0"/>
          <c:showBubbleSize val="0"/>
        </c:dLbls>
        <c:marker val="1"/>
        <c:smooth val="0"/>
        <c:axId val="642033152"/>
        <c:axId val="642064960"/>
      </c:lineChart>
      <c:catAx>
        <c:axId val="64273868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642064384"/>
        <c:crosses val="autoZero"/>
        <c:auto val="1"/>
        <c:lblAlgn val="ctr"/>
        <c:lblOffset val="100"/>
        <c:noMultiLvlLbl val="0"/>
      </c:catAx>
      <c:valAx>
        <c:axId val="642064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738688"/>
        <c:crosses val="autoZero"/>
        <c:crossBetween val="between"/>
      </c:valAx>
      <c:valAx>
        <c:axId val="6420649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642033152"/>
        <c:crosses val="max"/>
        <c:crossBetween val="between"/>
      </c:valAx>
      <c:catAx>
        <c:axId val="642033152"/>
        <c:scaling>
          <c:orientation val="minMax"/>
        </c:scaling>
        <c:delete val="1"/>
        <c:axPos val="t"/>
        <c:numFmt formatCode="General" sourceLinked="1"/>
        <c:majorTickMark val="out"/>
        <c:minorTickMark val="none"/>
        <c:tickLblPos val="nextTo"/>
        <c:crossAx val="6420649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dirty="0">
              <a:effectLst/>
            </a:endParaRPr>
          </a:p>
          <a:p>
            <a:pPr>
              <a:defRPr/>
            </a:pPr>
            <a:r>
              <a:rPr lang="es-MX" sz="1200" b="0" i="0" baseline="0" dirty="0">
                <a:effectLst/>
              </a:rPr>
              <a:t>PRIMER TRIMESTRE 2025</a:t>
            </a:r>
            <a:endParaRPr lang="es-MX" sz="1200" dirty="0">
              <a:effectLst/>
            </a:endParaRPr>
          </a:p>
          <a:p>
            <a:pPr>
              <a:defRPr/>
            </a:pPr>
            <a:r>
              <a:rPr lang="es-MX" sz="1200" b="0" i="0" baseline="0" dirty="0">
                <a:effectLst/>
              </a:rPr>
              <a:t>EN UNIDADES Y PORCENTAJE DE AVANCE</a:t>
            </a:r>
            <a:endParaRPr lang="es-MX" sz="1200" dirty="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Actividades'!$C$4:$D$4</c:f>
              <c:numCache>
                <c:formatCode>General</c:formatCode>
                <c:ptCount val="2"/>
                <c:pt idx="0">
                  <c:v>570</c:v>
                </c:pt>
                <c:pt idx="1">
                  <c:v>298</c:v>
                </c:pt>
              </c:numCache>
            </c:numRef>
          </c:val>
          <c:extLst>
            <c:ext xmlns:c16="http://schemas.microsoft.com/office/drawing/2014/chart" uri="{C3380CC4-5D6E-409C-BE32-E72D297353CC}">
              <c16:uniqueId val="{00000000-4ED0-437C-BDDC-B82FC023B4E0}"/>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Actividades'!$C$5:$D$5</c:f>
              <c:numCache>
                <c:formatCode>General</c:formatCode>
                <c:ptCount val="2"/>
                <c:pt idx="0">
                  <c:v>570</c:v>
                </c:pt>
                <c:pt idx="1">
                  <c:v>298</c:v>
                </c:pt>
              </c:numCache>
            </c:numRef>
          </c:val>
          <c:extLst>
            <c:ext xmlns:c16="http://schemas.microsoft.com/office/drawing/2014/chart" uri="{C3380CC4-5D6E-409C-BE32-E72D297353CC}">
              <c16:uniqueId val="{00000001-4ED0-437C-BDDC-B82FC023B4E0}"/>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0.14595260151304618"/>
                  <c:y val="-1.0380485266830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ED0-437C-BDDC-B82FC023B4E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Peticiones atendidas</c:v>
                </c:pt>
                <c:pt idx="1">
                  <c:v>Audiencias atendidas</c:v>
                </c:pt>
              </c:strCache>
            </c:strRef>
          </c:cat>
          <c:val>
            <c:numRef>
              <c:f>'1. Actividades'!$C$6:$D$6</c:f>
              <c:numCache>
                <c:formatCode>0.00%</c:formatCode>
                <c:ptCount val="2"/>
                <c:pt idx="0">
                  <c:v>1</c:v>
                </c:pt>
                <c:pt idx="1">
                  <c:v>1</c:v>
                </c:pt>
              </c:numCache>
            </c:numRef>
          </c:val>
          <c:smooth val="0"/>
          <c:extLst>
            <c:ext xmlns:c16="http://schemas.microsoft.com/office/drawing/2014/chart" uri="{C3380CC4-5D6E-409C-BE32-E72D297353CC}">
              <c16:uniqueId val="{00000003-4ED0-437C-BDDC-B82FC023B4E0}"/>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Transparencia'!$C$4</c:f>
              <c:numCache>
                <c:formatCode>General</c:formatCode>
                <c:ptCount val="1"/>
                <c:pt idx="0">
                  <c:v>115</c:v>
                </c:pt>
              </c:numCache>
            </c:numRef>
          </c:val>
          <c:extLst>
            <c:ext xmlns:c16="http://schemas.microsoft.com/office/drawing/2014/chart" uri="{C3380CC4-5D6E-409C-BE32-E72D297353CC}">
              <c16:uniqueId val="{00000000-5B5E-4DEF-8A96-9FB6A9A85D42}"/>
            </c:ext>
          </c:extLst>
        </c:ser>
        <c:ser>
          <c:idx val="1"/>
          <c:order val="1"/>
          <c:tx>
            <c:strRef>
              <c:f>'10. Transparencia'!$B$5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Transparencia'!$C$5</c:f>
              <c:numCache>
                <c:formatCode>General</c:formatCode>
                <c:ptCount val="1"/>
                <c:pt idx="0">
                  <c:v>115</c:v>
                </c:pt>
              </c:numCache>
            </c:numRef>
          </c:val>
          <c:extLst>
            <c:ext xmlns:c16="http://schemas.microsoft.com/office/drawing/2014/chart" uri="{C3380CC4-5D6E-409C-BE32-E72D297353CC}">
              <c16:uniqueId val="{00000001-5B5E-4DEF-8A96-9FB6A9A85D42}"/>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Transparencia'!$C$3</c:f>
              <c:strCache>
                <c:ptCount val="1"/>
                <c:pt idx="0">
                  <c:v>Solicitudes de acceso a la información pública recibidas</c:v>
                </c:pt>
              </c:strCache>
            </c:strRef>
          </c:cat>
          <c:val>
            <c:numRef>
              <c:f>'10. Transparencia'!$C$6</c:f>
              <c:numCache>
                <c:formatCode>0.00%</c:formatCode>
                <c:ptCount val="1"/>
                <c:pt idx="0">
                  <c:v>1</c:v>
                </c:pt>
              </c:numCache>
            </c:numRef>
          </c:val>
          <c:smooth val="0"/>
          <c:extLst>
            <c:ext xmlns:c16="http://schemas.microsoft.com/office/drawing/2014/chart" uri="{C3380CC4-5D6E-409C-BE32-E72D297353CC}">
              <c16:uniqueId val="{00000002-5B5E-4DEF-8A96-9FB6A9A85D42}"/>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'10. Transparencia (2)'!$B$4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(2)'!$C$4</c:f>
              <c:numCache>
                <c:formatCode>General</c:formatCode>
                <c:ptCount val="1"/>
                <c:pt idx="0">
                  <c:v>58</c:v>
                </c:pt>
              </c:numCache>
            </c:numRef>
          </c:val>
          <c:extLst>
            <c:ext xmlns:c16="http://schemas.microsoft.com/office/drawing/2014/chart" uri="{C3380CC4-5D6E-409C-BE32-E72D297353CC}">
              <c16:uniqueId val="{00000000-1340-43FD-AC04-8785E988F878}"/>
            </c:ext>
          </c:extLst>
        </c:ser>
        <c:ser>
          <c:idx val="1"/>
          <c:order val="1"/>
          <c:tx>
            <c:strRef>
              <c:f>'10. Transparencia (2)'!$B$5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(2)'!$C$5</c:f>
              <c:numCache>
                <c:formatCode>General</c:formatCode>
                <c:ptCount val="1"/>
                <c:pt idx="0">
                  <c:v>58</c:v>
                </c:pt>
              </c:numCache>
            </c:numRef>
          </c:val>
          <c:extLst>
            <c:ext xmlns:c16="http://schemas.microsoft.com/office/drawing/2014/chart" uri="{C3380CC4-5D6E-409C-BE32-E72D297353CC}">
              <c16:uniqueId val="{00000001-1340-43FD-AC04-8785E988F87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'10. Transparencia (2)'!$C$3</c:f>
              <c:strCache>
                <c:ptCount val="1"/>
                <c:pt idx="0">
                  <c:v>Cumplimiento de obligaciones de transparencia en la PNT </c:v>
                </c:pt>
              </c:strCache>
            </c:strRef>
          </c:cat>
          <c:val>
            <c:numRef>
              <c:f>'10. Transparencia (2)'!$C$6</c:f>
              <c:numCache>
                <c:formatCode>0.00%</c:formatCode>
                <c:ptCount val="1"/>
                <c:pt idx="0">
                  <c:v>1</c:v>
                </c:pt>
              </c:numCache>
            </c:numRef>
          </c:val>
          <c:smooth val="0"/>
          <c:extLst>
            <c:ext xmlns:c16="http://schemas.microsoft.com/office/drawing/2014/chart" uri="{C3380CC4-5D6E-409C-BE32-E72D297353CC}">
              <c16:uniqueId val="{00000002-1340-43FD-AC04-8785E988F87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PRIMER TRIMESTRE 2025</a:t>
            </a:r>
            <a:endParaRPr lang="es-MX" sz="1200">
              <a:effectLst/>
            </a:endParaRPr>
          </a:p>
          <a:p>
            <a:pPr>
              <a:defRPr/>
            </a:pPr>
            <a:r>
              <a:rPr lang="es-MX" sz="1200" b="0" i="0" baseline="0">
                <a:effectLst/>
              </a:rPr>
              <a:t>EN UNIDADES Y PORCENTAJE DE AVANCE</a:t>
            </a:r>
            <a:endParaRPr lang="es-MX" sz="1200">
              <a:effectLst/>
            </a:endParaRPr>
          </a:p>
        </c:rich>
      </c:tx>
      <c:layout>
        <c:manualLayout>
          <c:xMode val="edge"/>
          <c:yMode val="edge"/>
          <c:x val="0.21360885961610579"/>
          <c:y val="1.1055682964066446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8.1112891729103839E-2"/>
          <c:y val="0.22552083333333334"/>
          <c:w val="0.80218195816432936"/>
          <c:h val="0.48440316054243221"/>
        </c:manualLayout>
      </c:layout>
      <c:barChart>
        <c:barDir val="col"/>
        <c:grouping val="clustered"/>
        <c:varyColors val="0"/>
        <c:ser>
          <c:idx val="0"/>
          <c:order val="0"/>
          <c:tx>
            <c:strRef>
              <c:f>'trsp activ'!$B$4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'trsp activ'!$C$3:$G$3</c:f>
              <c:strCache>
                <c:ptCount val="5"/>
                <c:pt idx="0">
                  <c:v>Organización de actividades de difusión </c:v>
                </c:pt>
                <c:pt idx="1">
                  <c:v>Capacitación de las y los servidores públicos</c:v>
                </c:pt>
                <c:pt idx="2">
                  <c:v>Disminución de casos de inconformidad por respuestas de las Solicitudes de Acceso a la Información</c:v>
                </c:pt>
                <c:pt idx="3">
                  <c:v>Denuncias Solventadas en los Portales de Transparencia </c:v>
                </c:pt>
                <c:pt idx="4">
                  <c:v>Actualización de los Avisos de Privacidad por Unidad Administrativa</c:v>
                </c:pt>
              </c:strCache>
            </c:strRef>
          </c:cat>
          <c:val>
            <c:numRef>
              <c:f>'trsp activ'!$C$4:$G$4</c:f>
              <c:numCache>
                <c:formatCode>General</c:formatCode>
                <c:ptCount val="5"/>
                <c:pt idx="0">
                  <c:v>375</c:v>
                </c:pt>
                <c:pt idx="1">
                  <c:v>5</c:v>
                </c:pt>
                <c:pt idx="2">
                  <c:v>4</c:v>
                </c:pt>
                <c:pt idx="3">
                  <c:v>43</c:v>
                </c:pt>
                <c:pt idx="4">
                  <c:v>3</c:v>
                </c:pt>
              </c:numCache>
            </c:numRef>
          </c:val>
          <c:extLst>
            <c:ext xmlns:c16="http://schemas.microsoft.com/office/drawing/2014/chart" uri="{C3380CC4-5D6E-409C-BE32-E72D297353CC}">
              <c16:uniqueId val="{00000000-DF01-324E-BCD5-0837E2C472F5}"/>
            </c:ext>
          </c:extLst>
        </c:ser>
        <c:ser>
          <c:idx val="1"/>
          <c:order val="1"/>
          <c:tx>
            <c:strRef>
              <c:f>'trsp activ'!$B$5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'trsp activ'!$C$3:$G$3</c:f>
              <c:strCache>
                <c:ptCount val="5"/>
                <c:pt idx="0">
                  <c:v>Organización de actividades de difusión </c:v>
                </c:pt>
                <c:pt idx="1">
                  <c:v>Capacitación de las y los servidores públicos</c:v>
                </c:pt>
                <c:pt idx="2">
                  <c:v>Disminución de casos de inconformidad por respuestas de las Solicitudes de Acceso a la Información</c:v>
                </c:pt>
                <c:pt idx="3">
                  <c:v>Denuncias Solventadas en los Portales de Transparencia </c:v>
                </c:pt>
                <c:pt idx="4">
                  <c:v>Actualización de los Avisos de Privacidad por Unidad Administrativa</c:v>
                </c:pt>
              </c:strCache>
            </c:strRef>
          </c:cat>
          <c:val>
            <c:numRef>
              <c:f>'trsp activ'!$C$5:$G$5</c:f>
              <c:numCache>
                <c:formatCode>General</c:formatCode>
                <c:ptCount val="5"/>
                <c:pt idx="0">
                  <c:v>375</c:v>
                </c:pt>
                <c:pt idx="1">
                  <c:v>5</c:v>
                </c:pt>
                <c:pt idx="2">
                  <c:v>4</c:v>
                </c:pt>
                <c:pt idx="3">
                  <c:v>43</c:v>
                </c:pt>
                <c:pt idx="4">
                  <c:v>3</c:v>
                </c:pt>
              </c:numCache>
            </c:numRef>
          </c:val>
          <c:extLst>
            <c:ext xmlns:c16="http://schemas.microsoft.com/office/drawing/2014/chart" uri="{C3380CC4-5D6E-409C-BE32-E72D297353CC}">
              <c16:uniqueId val="{00000001-DF01-324E-BCD5-0837E2C472F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6.4672169762389958E-2"/>
                  <c:y val="-8.94489644321485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F01-324E-BCD5-0837E2C472F5}"/>
                </c:ext>
              </c:extLst>
            </c:dLbl>
            <c:dLbl>
              <c:idx val="1"/>
              <c:layout>
                <c:manualLayout>
                  <c:x val="-3.2132033816056E-3"/>
                  <c:y val="4.82836069696845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F01-324E-BCD5-0837E2C472F5}"/>
                </c:ext>
              </c:extLst>
            </c:dLbl>
            <c:dLbl>
              <c:idx val="2"/>
              <c:layout>
                <c:manualLayout>
                  <c:x val="-1.6066016908028587E-3"/>
                  <c:y val="3.34271125174739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F01-324E-BCD5-0837E2C472F5}"/>
                </c:ext>
              </c:extLst>
            </c:dLbl>
            <c:dLbl>
              <c:idx val="3"/>
              <c:layout>
                <c:manualLayout>
                  <c:x val="-1.6066016908028E-3"/>
                  <c:y val="4.08553597435791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F01-324E-BCD5-0837E2C472F5}"/>
                </c:ext>
              </c:extLst>
            </c:dLbl>
            <c:dLbl>
              <c:idx val="4"/>
              <c:layout>
                <c:manualLayout>
                  <c:x val="3.5816038111648745E-3"/>
                  <c:y val="-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F01-324E-BCD5-0837E2C472F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'trsp activ'!$C$3:$G$3</c:f>
              <c:strCache>
                <c:ptCount val="5"/>
                <c:pt idx="0">
                  <c:v>Organización de actividades de difusión </c:v>
                </c:pt>
                <c:pt idx="1">
                  <c:v>Capacitación de las y los servidores públicos</c:v>
                </c:pt>
                <c:pt idx="2">
                  <c:v>Disminución de casos de inconformidad por respuestas de las Solicitudes de Acceso a la Información</c:v>
                </c:pt>
                <c:pt idx="3">
                  <c:v>Denuncias Solventadas en los Portales de Transparencia </c:v>
                </c:pt>
                <c:pt idx="4">
                  <c:v>Actualización de los Avisos de Privacidad por Unidad Administrativa</c:v>
                </c:pt>
              </c:strCache>
            </c:strRef>
          </c:cat>
          <c:val>
            <c:numRef>
              <c:f>'trsp activ'!$C$6:$G$6</c:f>
              <c:numCache>
                <c:formatCode>0.00%</c:formatCode>
                <c:ptCount val="5"/>
                <c:pt idx="0">
                  <c:v>1</c:v>
                </c:pt>
                <c:pt idx="1">
                  <c:v>1</c:v>
                </c:pt>
                <c:pt idx="2">
                  <c:v>1</c:v>
                </c:pt>
                <c:pt idx="3">
                  <c:v>1</c:v>
                </c:pt>
                <c:pt idx="4">
                  <c:v>1</c:v>
                </c:pt>
              </c:numCache>
            </c:numRef>
          </c:val>
          <c:smooth val="0"/>
          <c:extLst>
            <c:ext xmlns:c16="http://schemas.microsoft.com/office/drawing/2014/chart" uri="{C3380CC4-5D6E-409C-BE32-E72D297353CC}">
              <c16:uniqueId val="{00000007-DF01-324E-BCD5-0837E2C472F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layout>
        <c:manualLayout>
          <c:xMode val="edge"/>
          <c:yMode val="edge"/>
          <c:x val="0.24534971038158182"/>
          <c:y val="0.92887452356796185"/>
          <c:w val="0.54785889331203341"/>
          <c:h val="5.246971008645307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1T 2025'!$B$4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1T 2025'!$C$3</c:f>
              <c:strCache>
                <c:ptCount val="1"/>
                <c:pt idx="0">
                  <c:v>Gestiones Ciudadanas Brindadas</c:v>
                </c:pt>
              </c:strCache>
            </c:strRef>
          </c:cat>
          <c:val>
            <c:numRef>
              <c:f>'Componente 1T 2025'!$C$4</c:f>
              <c:numCache>
                <c:formatCode>General</c:formatCode>
                <c:ptCount val="1"/>
                <c:pt idx="0">
                  <c:v>121</c:v>
                </c:pt>
              </c:numCache>
            </c:numRef>
          </c:val>
          <c:extLst>
            <c:ext xmlns:c16="http://schemas.microsoft.com/office/drawing/2014/chart" uri="{C3380CC4-5D6E-409C-BE32-E72D297353CC}">
              <c16:uniqueId val="{00000000-1965-44F1-B208-DD07EBEFEA10}"/>
            </c:ext>
          </c:extLst>
        </c:ser>
        <c:ser>
          <c:idx val="1"/>
          <c:order val="1"/>
          <c:tx>
            <c:strRef>
              <c:f>'Componente 1T 2025'!$B$5</c:f>
              <c:strCache>
                <c:ptCount val="1"/>
                <c:pt idx="0">
                  <c:v>Meta Alcanzada</c:v>
                </c:pt>
              </c:strCache>
            </c:strRef>
          </c:tx>
          <c:spPr>
            <a:solidFill>
              <a:srgbClr val="285C4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1T 2025'!$C$3</c:f>
              <c:strCache>
                <c:ptCount val="1"/>
                <c:pt idx="0">
                  <c:v>Gestiones Ciudadanas Brindadas</c:v>
                </c:pt>
              </c:strCache>
            </c:strRef>
          </c:cat>
          <c:val>
            <c:numRef>
              <c:f>'Componente 1T 2025'!$C$5</c:f>
              <c:numCache>
                <c:formatCode>General</c:formatCode>
                <c:ptCount val="1"/>
                <c:pt idx="0">
                  <c:v>222</c:v>
                </c:pt>
              </c:numCache>
            </c:numRef>
          </c:val>
          <c:extLst>
            <c:ext xmlns:c16="http://schemas.microsoft.com/office/drawing/2014/chart" uri="{C3380CC4-5D6E-409C-BE32-E72D297353CC}">
              <c16:uniqueId val="{00000001-1965-44F1-B208-DD07EBEFEA10}"/>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2397406159700675"/>
                  <c:y val="3.51863918298876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965-44F1-B208-DD07EBEFEA1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1T 2025'!$C$3</c:f>
              <c:strCache>
                <c:ptCount val="1"/>
                <c:pt idx="0">
                  <c:v>Gestiones Ciudadanas Brindadas</c:v>
                </c:pt>
              </c:strCache>
            </c:strRef>
          </c:cat>
          <c:val>
            <c:numRef>
              <c:f>'Componente 1T 2025'!$C$6</c:f>
              <c:numCache>
                <c:formatCode>0.00%</c:formatCode>
                <c:ptCount val="1"/>
                <c:pt idx="0">
                  <c:v>1.834710743801653</c:v>
                </c:pt>
              </c:numCache>
            </c:numRef>
          </c:val>
          <c:smooth val="0"/>
          <c:extLst>
            <c:ext xmlns:c16="http://schemas.microsoft.com/office/drawing/2014/chart" uri="{C3380CC4-5D6E-409C-BE32-E72D297353CC}">
              <c16:uniqueId val="{00000003-1965-44F1-B208-DD07EBEFEA10}"/>
            </c:ext>
          </c:extLst>
        </c:ser>
        <c:dLbls>
          <c:showLegendKey val="0"/>
          <c:showVal val="0"/>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250"/>
          <c:min val="5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250"/>
        <c:minorUnit val="50"/>
      </c:valAx>
      <c:valAx>
        <c:axId val="-882921200"/>
        <c:scaling>
          <c:orientation val="minMax"/>
          <c:max val="2.5"/>
          <c:min val="0"/>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General"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1T 2025'!$B$4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1T 2025'!$C$3:$F$3</c:f>
              <c:strCache>
                <c:ptCount val="4"/>
                <c:pt idx="0">
                  <c:v>Programas Sociales Difundidos</c:v>
                </c:pt>
                <c:pt idx="1">
                  <c:v>Pláticas de Concientización Ciudadana</c:v>
                </c:pt>
                <c:pt idx="2">
                  <c:v>Brigadas de Limpieza </c:v>
                </c:pt>
                <c:pt idx="3">
                  <c:v>Eventos, Cívicos, Culturales y Deportivos realizados</c:v>
                </c:pt>
              </c:strCache>
            </c:strRef>
          </c:cat>
          <c:val>
            <c:numRef>
              <c:f>'Actividades 1T 2025'!$C$4:$F$4</c:f>
              <c:numCache>
                <c:formatCode>General</c:formatCode>
                <c:ptCount val="4"/>
                <c:pt idx="0">
                  <c:v>4</c:v>
                </c:pt>
                <c:pt idx="1">
                  <c:v>1</c:v>
                </c:pt>
                <c:pt idx="2">
                  <c:v>2</c:v>
                </c:pt>
                <c:pt idx="3">
                  <c:v>0</c:v>
                </c:pt>
              </c:numCache>
            </c:numRef>
          </c:val>
          <c:extLst>
            <c:ext xmlns:c16="http://schemas.microsoft.com/office/drawing/2014/chart" uri="{C3380CC4-5D6E-409C-BE32-E72D297353CC}">
              <c16:uniqueId val="{00000000-691E-40E6-8063-5CAA4DAB976F}"/>
            </c:ext>
          </c:extLst>
        </c:ser>
        <c:ser>
          <c:idx val="1"/>
          <c:order val="1"/>
          <c:tx>
            <c:strRef>
              <c:f>'Actividades 1T 2025'!$B$5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1T 2025'!$C$3:$F$3</c:f>
              <c:strCache>
                <c:ptCount val="4"/>
                <c:pt idx="0">
                  <c:v>Programas Sociales Difundidos</c:v>
                </c:pt>
                <c:pt idx="1">
                  <c:v>Pláticas de Concientización Ciudadana</c:v>
                </c:pt>
                <c:pt idx="2">
                  <c:v>Brigadas de Limpieza </c:v>
                </c:pt>
                <c:pt idx="3">
                  <c:v>Eventos, Cívicos, Culturales y Deportivos realizados</c:v>
                </c:pt>
              </c:strCache>
            </c:strRef>
          </c:cat>
          <c:val>
            <c:numRef>
              <c:f>'Actividades 1T 2025'!$C$5:$F$5</c:f>
              <c:numCache>
                <c:formatCode>General</c:formatCode>
                <c:ptCount val="4"/>
                <c:pt idx="0">
                  <c:v>6</c:v>
                </c:pt>
                <c:pt idx="1">
                  <c:v>1</c:v>
                </c:pt>
                <c:pt idx="2">
                  <c:v>3</c:v>
                </c:pt>
                <c:pt idx="3">
                  <c:v>1</c:v>
                </c:pt>
              </c:numCache>
            </c:numRef>
          </c:val>
          <c:extLst>
            <c:ext xmlns:c16="http://schemas.microsoft.com/office/drawing/2014/chart" uri="{C3380CC4-5D6E-409C-BE32-E72D297353CC}">
              <c16:uniqueId val="{00000001-691E-40E6-8063-5CAA4DAB976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1T 2025'!$C$3:$F$3</c:f>
              <c:strCache>
                <c:ptCount val="4"/>
                <c:pt idx="0">
                  <c:v>Programas Sociales Difundidos</c:v>
                </c:pt>
                <c:pt idx="1">
                  <c:v>Pláticas de Concientización Ciudadana</c:v>
                </c:pt>
                <c:pt idx="2">
                  <c:v>Brigadas de Limpieza </c:v>
                </c:pt>
                <c:pt idx="3">
                  <c:v>Eventos, Cívicos, Culturales y Deportivos realizados</c:v>
                </c:pt>
              </c:strCache>
            </c:strRef>
          </c:cat>
          <c:val>
            <c:numRef>
              <c:f>'Actividades 1T 2025'!$C$6:$F$6</c:f>
              <c:numCache>
                <c:formatCode>0.00%</c:formatCode>
                <c:ptCount val="4"/>
                <c:pt idx="0">
                  <c:v>1.5</c:v>
                </c:pt>
                <c:pt idx="1">
                  <c:v>1</c:v>
                </c:pt>
                <c:pt idx="2">
                  <c:v>1.5</c:v>
                </c:pt>
                <c:pt idx="3">
                  <c:v>0</c:v>
                </c:pt>
              </c:numCache>
            </c:numRef>
          </c:val>
          <c:smooth val="0"/>
          <c:extLst>
            <c:ext xmlns:c16="http://schemas.microsoft.com/office/drawing/2014/chart" uri="{C3380CC4-5D6E-409C-BE32-E72D297353CC}">
              <c16:uniqueId val="{00000002-691E-40E6-8063-5CAA4DAB976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2362808568393363"/>
          <c:y val="1.99275390744521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'4. Comunicacion'!$B$4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Comunicacion'!$C$4</c:f>
              <c:numCache>
                <c:formatCode>General</c:formatCode>
                <c:ptCount val="1"/>
                <c:pt idx="0">
                  <c:v>1478</c:v>
                </c:pt>
              </c:numCache>
            </c:numRef>
          </c:val>
          <c:extLst>
            <c:ext xmlns:c16="http://schemas.microsoft.com/office/drawing/2014/chart" uri="{C3380CC4-5D6E-409C-BE32-E72D297353CC}">
              <c16:uniqueId val="{00000000-7943-4C3A-8E8B-B31CD9591CEC}"/>
            </c:ext>
          </c:extLst>
        </c:ser>
        <c:ser>
          <c:idx val="1"/>
          <c:order val="1"/>
          <c:tx>
            <c:strRef>
              <c:f>'4. Comunicacion'!$B$5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Comunicacion'!$C$5</c:f>
              <c:numCache>
                <c:formatCode>General</c:formatCode>
                <c:ptCount val="1"/>
                <c:pt idx="0">
                  <c:v>1597</c:v>
                </c:pt>
              </c:numCache>
            </c:numRef>
          </c:val>
          <c:extLst>
            <c:ext xmlns:c16="http://schemas.microsoft.com/office/drawing/2014/chart" uri="{C3380CC4-5D6E-409C-BE32-E72D297353CC}">
              <c16:uniqueId val="{00000001-7943-4C3A-8E8B-B31CD9591CE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2990196078431374"/>
                  <c:y val="-3.21050674528156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67D-3D46-88AD-90D8A26CC30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Comunicacion'!$C$3</c:f>
              <c:strCache>
                <c:ptCount val="1"/>
                <c:pt idx="0">
                  <c:v>Servicios otorgados</c:v>
                </c:pt>
              </c:strCache>
            </c:strRef>
          </c:cat>
          <c:val>
            <c:numRef>
              <c:f>'4. Comunicacion'!$C$6</c:f>
              <c:numCache>
                <c:formatCode>0.00%</c:formatCode>
                <c:ptCount val="1"/>
                <c:pt idx="0">
                  <c:v>1.0805142083897159</c:v>
                </c:pt>
              </c:numCache>
            </c:numRef>
          </c:val>
          <c:smooth val="0"/>
          <c:extLst>
            <c:ext xmlns:c16="http://schemas.microsoft.com/office/drawing/2014/chart" uri="{C3380CC4-5D6E-409C-BE32-E72D297353CC}">
              <c16:uniqueId val="{00000002-7943-4C3A-8E8B-B31CD9591CE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PRIMER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363109165310996"/>
          <c:y val="0.21982809254506508"/>
          <c:w val="0.75708135376347607"/>
          <c:h val="0.5734688375784196"/>
        </c:manualLayout>
      </c:layout>
      <c:barChart>
        <c:barDir val="col"/>
        <c:grouping val="clustered"/>
        <c:varyColors val="0"/>
        <c:ser>
          <c:idx val="0"/>
          <c:order val="0"/>
          <c:tx>
            <c:strRef>
              <c:f>'[Gráfico en Microsoft PowerPoint]1.2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PowerPoint]1.2 Actividades'!$C$3:$I$3</c:f>
              <c:strCache>
                <c:ptCount val="7"/>
                <c:pt idx="0">
                  <c:v>Aplicación del programa de ayudas y subsidios asignados a la Delegación Municipal Alfredo V. Bonfil.</c:v>
                </c:pt>
                <c:pt idx="1">
                  <c:v>Brindar asesorías jurídicas </c:v>
                </c:pt>
                <c:pt idx="2">
                  <c:v>Implementación de asistencia social enfocada en fortalecer el bienestar de la comunidad</c:v>
                </c:pt>
                <c:pt idx="3">
                  <c:v>Ejecución de limpieza de calles y áreas verdes</c:v>
                </c:pt>
                <c:pt idx="4">
                  <c:v>Atención a usuarios de la biblioteca pública para fomentar la lectura </c:v>
                </c:pt>
                <c:pt idx="5">
                  <c:v>Atención a los reportes realizados por la ciudadanía ante la Coordinación de Protección Civil.</c:v>
                </c:pt>
                <c:pt idx="6">
                  <c:v> Realización de Eventos Cívicos, Culturales y Deportivos.</c:v>
                </c:pt>
              </c:strCache>
            </c:strRef>
          </c:cat>
          <c:val>
            <c:numRef>
              <c:f>'[Gráfico en Microsoft PowerPoint]1.2 Actividades'!$C$4:$I$4</c:f>
              <c:numCache>
                <c:formatCode>General</c:formatCode>
                <c:ptCount val="7"/>
                <c:pt idx="0">
                  <c:v>45</c:v>
                </c:pt>
                <c:pt idx="1">
                  <c:v>90</c:v>
                </c:pt>
                <c:pt idx="2">
                  <c:v>480</c:v>
                </c:pt>
                <c:pt idx="3">
                  <c:v>100</c:v>
                </c:pt>
                <c:pt idx="4">
                  <c:v>503</c:v>
                </c:pt>
                <c:pt idx="5">
                  <c:v>250</c:v>
                </c:pt>
                <c:pt idx="6">
                  <c:v>10</c:v>
                </c:pt>
              </c:numCache>
            </c:numRef>
          </c:val>
          <c:extLst>
            <c:ext xmlns:c16="http://schemas.microsoft.com/office/drawing/2014/chart" uri="{C3380CC4-5D6E-409C-BE32-E72D297353CC}">
              <c16:uniqueId val="{00000000-355E-7B43-965D-B76AF001031E}"/>
            </c:ext>
          </c:extLst>
        </c:ser>
        <c:ser>
          <c:idx val="1"/>
          <c:order val="1"/>
          <c:tx>
            <c:strRef>
              <c:f>'[Gráfico en Microsoft PowerPoint]1.2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PowerPoint]1.2 Actividades'!$C$3:$I$3</c:f>
              <c:strCache>
                <c:ptCount val="7"/>
                <c:pt idx="0">
                  <c:v>Aplicación del programa de ayudas y subsidios asignados a la Delegación Municipal Alfredo V. Bonfil.</c:v>
                </c:pt>
                <c:pt idx="1">
                  <c:v>Brindar asesorías jurídicas </c:v>
                </c:pt>
                <c:pt idx="2">
                  <c:v>Implementación de asistencia social enfocada en fortalecer el bienestar de la comunidad</c:v>
                </c:pt>
                <c:pt idx="3">
                  <c:v>Ejecución de limpieza de calles y áreas verdes</c:v>
                </c:pt>
                <c:pt idx="4">
                  <c:v>Atención a usuarios de la biblioteca pública para fomentar la lectura </c:v>
                </c:pt>
                <c:pt idx="5">
                  <c:v>Atención a los reportes realizados por la ciudadanía ante la Coordinación de Protección Civil.</c:v>
                </c:pt>
                <c:pt idx="6">
                  <c:v> Realización de Eventos Cívicos, Culturales y Deportivos.</c:v>
                </c:pt>
              </c:strCache>
            </c:strRef>
          </c:cat>
          <c:val>
            <c:numRef>
              <c:f>'[Gráfico en Microsoft PowerPoint]1.2 Actividades'!$C$5:$I$5</c:f>
              <c:numCache>
                <c:formatCode>General</c:formatCode>
                <c:ptCount val="7"/>
                <c:pt idx="0">
                  <c:v>45</c:v>
                </c:pt>
                <c:pt idx="1">
                  <c:v>150</c:v>
                </c:pt>
                <c:pt idx="2">
                  <c:v>492</c:v>
                </c:pt>
                <c:pt idx="3">
                  <c:v>171</c:v>
                </c:pt>
                <c:pt idx="4">
                  <c:v>507</c:v>
                </c:pt>
                <c:pt idx="5">
                  <c:v>221</c:v>
                </c:pt>
                <c:pt idx="6">
                  <c:v>11</c:v>
                </c:pt>
              </c:numCache>
            </c:numRef>
          </c:val>
          <c:extLst>
            <c:ext xmlns:c16="http://schemas.microsoft.com/office/drawing/2014/chart" uri="{C3380CC4-5D6E-409C-BE32-E72D297353CC}">
              <c16:uniqueId val="{00000001-355E-7B43-965D-B76AF001031E}"/>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6"/>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55E-7B43-965D-B76AF001031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'[Gráfico en Microsoft PowerPoint]1.2 Actividades'!$C$3:$I$3</c:f>
              <c:strCache>
                <c:ptCount val="7"/>
                <c:pt idx="0">
                  <c:v>Aplicación del programa de ayudas y subsidios asignados a la Delegación Municipal Alfredo V. Bonfil.</c:v>
                </c:pt>
                <c:pt idx="1">
                  <c:v>Brindar asesorías jurídicas </c:v>
                </c:pt>
                <c:pt idx="2">
                  <c:v>Implementación de asistencia social enfocada en fortalecer el bienestar de la comunidad</c:v>
                </c:pt>
                <c:pt idx="3">
                  <c:v>Ejecución de limpieza de calles y áreas verdes</c:v>
                </c:pt>
                <c:pt idx="4">
                  <c:v>Atención a usuarios de la biblioteca pública para fomentar la lectura </c:v>
                </c:pt>
                <c:pt idx="5">
                  <c:v>Atención a los reportes realizados por la ciudadanía ante la Coordinación de Protección Civil.</c:v>
                </c:pt>
                <c:pt idx="6">
                  <c:v> Realización de Eventos Cívicos, Culturales y Deportivos.</c:v>
                </c:pt>
              </c:strCache>
            </c:strRef>
          </c:cat>
          <c:val>
            <c:numRef>
              <c:f>'[Gráfico en Microsoft PowerPoint]1.2 Actividades'!$C$6:$I$6</c:f>
              <c:numCache>
                <c:formatCode>0.00%</c:formatCode>
                <c:ptCount val="7"/>
                <c:pt idx="0">
                  <c:v>1</c:v>
                </c:pt>
                <c:pt idx="1">
                  <c:v>1.6666666666666667</c:v>
                </c:pt>
                <c:pt idx="2">
                  <c:v>1.0249999999999999</c:v>
                </c:pt>
                <c:pt idx="3">
                  <c:v>1.71</c:v>
                </c:pt>
                <c:pt idx="4">
                  <c:v>1.0079522862823063</c:v>
                </c:pt>
                <c:pt idx="5">
                  <c:v>0.88400000000000001</c:v>
                </c:pt>
                <c:pt idx="6">
                  <c:v>1.1000000000000001</c:v>
                </c:pt>
              </c:numCache>
            </c:numRef>
          </c:val>
          <c:smooth val="0"/>
          <c:extLst>
            <c:ext xmlns:c16="http://schemas.microsoft.com/office/drawing/2014/chart" uri="{C3380CC4-5D6E-409C-BE32-E72D297353CC}">
              <c16:uniqueId val="{00000003-355E-7B43-965D-B76AF001031E}"/>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COMPONENTE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9096541042849768"/>
          <c:y val="3.4168546018554902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307497742662453"/>
          <c:y val="0.19977255125885104"/>
          <c:w val="0.77749697637881166"/>
          <c:h val="0.66110829264848747"/>
        </c:manualLayout>
      </c:layout>
      <c:barChart>
        <c:barDir val="col"/>
        <c:grouping val="clustered"/>
        <c:varyColors val="0"/>
        <c:ser>
          <c:idx val="0"/>
          <c:order val="0"/>
          <c:tx>
            <c:strRef>
              <c:f>'2. Tecnica'!$B$4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Tecnica'!$C$4</c:f>
              <c:numCache>
                <c:formatCode>General</c:formatCode>
                <c:ptCount val="1"/>
                <c:pt idx="0">
                  <c:v>1</c:v>
                </c:pt>
              </c:numCache>
            </c:numRef>
          </c:val>
          <c:extLst>
            <c:ext xmlns:c16="http://schemas.microsoft.com/office/drawing/2014/chart" uri="{C3380CC4-5D6E-409C-BE32-E72D297353CC}">
              <c16:uniqueId val="{00000000-65AF-4856-BFC7-110EAEA6DFA6}"/>
            </c:ext>
          </c:extLst>
        </c:ser>
        <c:ser>
          <c:idx val="1"/>
          <c:order val="1"/>
          <c:tx>
            <c:strRef>
              <c:f>'2. Tecnica'!$B$5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Tecnica'!$C$5</c:f>
              <c:numCache>
                <c:formatCode>General</c:formatCode>
                <c:ptCount val="1"/>
                <c:pt idx="0">
                  <c:v>1</c:v>
                </c:pt>
              </c:numCache>
            </c:numRef>
          </c:val>
          <c:extLst>
            <c:ext xmlns:c16="http://schemas.microsoft.com/office/drawing/2014/chart" uri="{C3380CC4-5D6E-409C-BE32-E72D297353CC}">
              <c16:uniqueId val="{00000001-65AF-4856-BFC7-110EAEA6DFA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5511002263964526E-2"/>
                  <c:y val="-0.2257414444950893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AF-4856-BFC7-110EAEA6DFA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 Tecnica'!$C$3</c:f>
              <c:strCache>
                <c:ptCount val="1"/>
                <c:pt idx="0">
                  <c:v>Proyectos estratégicos implementados</c:v>
                </c:pt>
              </c:strCache>
            </c:strRef>
          </c:cat>
          <c:val>
            <c:numRef>
              <c:f>'2. Tecnica'!$C$6</c:f>
              <c:numCache>
                <c:formatCode>0.00%</c:formatCode>
                <c:ptCount val="1"/>
                <c:pt idx="0">
                  <c:v>1</c:v>
                </c:pt>
              </c:numCache>
            </c:numRef>
          </c:val>
          <c:smooth val="0"/>
          <c:extLst>
            <c:ext xmlns:c16="http://schemas.microsoft.com/office/drawing/2014/chart" uri="{C3380CC4-5D6E-409C-BE32-E72D297353CC}">
              <c16:uniqueId val="{00000003-65AF-4856-BFC7-110EAEA6DFA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PRIMER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Efectividad de los Proyectos de Gestión Pública y Proyectos Especiales</c:v>
                </c:pt>
                <c:pt idx="1">
                  <c:v>Cumplimiento de informes de Gobierno y reportes</c:v>
                </c:pt>
              </c:strCache>
            </c:strRef>
          </c:cat>
          <c:val>
            <c:numRef>
              <c:f>'1. Actividades'!$C$4:$D$4</c:f>
              <c:numCache>
                <c:formatCode>General</c:formatCode>
                <c:ptCount val="2"/>
                <c:pt idx="0">
                  <c:v>1</c:v>
                </c:pt>
                <c:pt idx="1">
                  <c:v>11</c:v>
                </c:pt>
              </c:numCache>
            </c:numRef>
          </c:val>
          <c:extLst>
            <c:ext xmlns:c16="http://schemas.microsoft.com/office/drawing/2014/chart" uri="{C3380CC4-5D6E-409C-BE32-E72D297353CC}">
              <c16:uniqueId val="{00000000-0494-4A78-9BE9-429796DB0A05}"/>
            </c:ext>
          </c:extLst>
        </c:ser>
        <c:ser>
          <c:idx val="1"/>
          <c:order val="1"/>
          <c:tx>
            <c:strRef>
              <c:f>'1.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Efectividad de los Proyectos de Gestión Pública y Proyectos Especiales</c:v>
                </c:pt>
                <c:pt idx="1">
                  <c:v>Cumplimiento de informes de Gobierno y reportes</c:v>
                </c:pt>
              </c:strCache>
            </c:strRef>
          </c:cat>
          <c:val>
            <c:numRef>
              <c:f>'1. Actividades'!$C$5:$D$5</c:f>
              <c:numCache>
                <c:formatCode>General</c:formatCode>
                <c:ptCount val="2"/>
                <c:pt idx="0">
                  <c:v>1</c:v>
                </c:pt>
                <c:pt idx="1">
                  <c:v>11</c:v>
                </c:pt>
              </c:numCache>
            </c:numRef>
          </c:val>
          <c:extLst>
            <c:ext xmlns:c16="http://schemas.microsoft.com/office/drawing/2014/chart" uri="{C3380CC4-5D6E-409C-BE32-E72D297353CC}">
              <c16:uniqueId val="{00000001-0494-4A78-9BE9-429796DB0A0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94-4A78-9BE9-429796DB0A05}"/>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 Actividades'!$C$3:$D$3</c:f>
              <c:strCache>
                <c:ptCount val="2"/>
                <c:pt idx="0">
                  <c:v>Efectividad de los Proyectos de Gestión Pública y Proyectos Especiales</c:v>
                </c:pt>
                <c:pt idx="1">
                  <c:v>Cumplimiento de informes de Gobierno y reportes</c:v>
                </c:pt>
              </c:strCache>
            </c:strRef>
          </c:cat>
          <c:val>
            <c:numRef>
              <c:f>'1. Actividades'!$C$6:$D$6</c:f>
              <c:numCache>
                <c:formatCode>0.00%</c:formatCode>
                <c:ptCount val="2"/>
                <c:pt idx="0">
                  <c:v>1</c:v>
                </c:pt>
                <c:pt idx="1">
                  <c:v>1</c:v>
                </c:pt>
              </c:numCache>
            </c:numRef>
          </c:val>
          <c:smooth val="0"/>
          <c:extLst>
            <c:ext xmlns:c16="http://schemas.microsoft.com/office/drawing/2014/chart" uri="{C3380CC4-5D6E-409C-BE32-E72D297353CC}">
              <c16:uniqueId val="{00000003-0494-4A78-9BE9-429796DB0A05}"/>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METAS PLANEADAS Y ALCANZADAS A NIVEL COMPONENTE </a:t>
            </a:r>
            <a:endParaRPr lang="es-MX" sz="1200" dirty="0">
              <a:effectLst/>
            </a:endParaRPr>
          </a:p>
          <a:p>
            <a:pPr>
              <a:defRPr/>
            </a:pPr>
            <a:r>
              <a:rPr lang="es-MX" sz="1200" b="1" i="0" baseline="0" dirty="0">
                <a:effectLst/>
              </a:rPr>
              <a:t>PRIMER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4708232114172629"/>
          <c:y val="1.836394327941853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DC!$B$4</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DC!$C$3</c:f>
              <c:strCache>
                <c:ptCount val="1"/>
                <c:pt idx="0">
                  <c:v>Supermanzanas de la zona fundacional del Distrito Cancún intervenidas para su revitalización.</c:v>
                </c:pt>
              </c:strCache>
            </c:strRef>
          </c:cat>
          <c:val>
            <c:numRef>
              <c:f>DC!$C$4</c:f>
              <c:numCache>
                <c:formatCode>General</c:formatCode>
                <c:ptCount val="1"/>
                <c:pt idx="0">
                  <c:v>2</c:v>
                </c:pt>
              </c:numCache>
            </c:numRef>
          </c:val>
          <c:extLst>
            <c:ext xmlns:c16="http://schemas.microsoft.com/office/drawing/2014/chart" uri="{C3380CC4-5D6E-409C-BE32-E72D297353CC}">
              <c16:uniqueId val="{00000000-646D-E140-9C4F-21D9B94918CC}"/>
            </c:ext>
          </c:extLst>
        </c:ser>
        <c:ser>
          <c:idx val="1"/>
          <c:order val="1"/>
          <c:tx>
            <c:strRef>
              <c:f>DC!$B$5</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DC!$C$3</c:f>
              <c:strCache>
                <c:ptCount val="1"/>
                <c:pt idx="0">
                  <c:v>Supermanzanas de la zona fundacional del Distrito Cancún intervenidas para su revitalización.</c:v>
                </c:pt>
              </c:strCache>
            </c:strRef>
          </c:cat>
          <c:val>
            <c:numRef>
              <c:f>DC!$C$5</c:f>
              <c:numCache>
                <c:formatCode>General</c:formatCode>
                <c:ptCount val="1"/>
                <c:pt idx="0">
                  <c:v>2</c:v>
                </c:pt>
              </c:numCache>
            </c:numRef>
          </c:val>
          <c:extLst>
            <c:ext xmlns:c16="http://schemas.microsoft.com/office/drawing/2014/chart" uri="{C3380CC4-5D6E-409C-BE32-E72D297353CC}">
              <c16:uniqueId val="{00000001-646D-E140-9C4F-21D9B94918C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8662144647784984E-2"/>
                  <c:y val="-3.11027432728412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46D-E140-9C4F-21D9B94918C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DC!$C$3</c:f>
              <c:strCache>
                <c:ptCount val="1"/>
                <c:pt idx="0">
                  <c:v>Supermanzanas de la zona fundacional del Distrito Cancún intervenidas para su revitalización.</c:v>
                </c:pt>
              </c:strCache>
            </c:strRef>
          </c:cat>
          <c:val>
            <c:numRef>
              <c:f>DC!$C$6</c:f>
              <c:numCache>
                <c:formatCode>0.00%</c:formatCode>
                <c:ptCount val="1"/>
                <c:pt idx="0">
                  <c:v>1</c:v>
                </c:pt>
              </c:numCache>
            </c:numRef>
          </c:val>
          <c:smooth val="0"/>
          <c:extLst>
            <c:ext xmlns:c16="http://schemas.microsoft.com/office/drawing/2014/chart" uri="{C3380CC4-5D6E-409C-BE32-E72D297353CC}">
              <c16:uniqueId val="{00000003-646D-E140-9C4F-21D9B94918C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max val="2.1"/>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a:effectLst/>
              </a:rPr>
              <a:t>METAS PLANEADAS Y ALCANZADAS A </a:t>
            </a:r>
            <a:r>
              <a:rPr lang="es-MX" sz="1200" b="1" i="0" baseline="0">
                <a:effectLst/>
              </a:rPr>
              <a:t>NIVEL ACTIVIDAD </a:t>
            </a:r>
            <a:endParaRPr lang="es-MX" sz="1200">
              <a:effectLst/>
            </a:endParaRPr>
          </a:p>
          <a:p>
            <a:pPr>
              <a:defRPr/>
            </a:pPr>
            <a:r>
              <a:rPr lang="es-MX" sz="1200" b="0" i="0" baseline="0">
                <a:effectLst/>
              </a:rPr>
              <a:t>PRIMER TRIMESTRE 2025</a:t>
            </a:r>
            <a:endParaRPr lang="es-MX" sz="1200">
              <a:effectLst/>
            </a:endParaRPr>
          </a:p>
          <a:p>
            <a:pPr>
              <a:defRPr/>
            </a:pPr>
            <a:r>
              <a:rPr lang="es-MX" sz="1200" b="0" i="0" baseline="0">
                <a:effectLst/>
              </a:rPr>
              <a:t>EN UNIDADES Y PORCENTAJE DE AVANCE</a:t>
            </a:r>
            <a:endParaRPr lang="es-MX" sz="12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'DC ACTIVIDADES'!$B$4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 ACTIVIDADES'!$C$3:$F$3</c:f>
              <c:strCache>
                <c:ptCount val="4"/>
                <c:pt idx="0">
                  <c:v>actividades para la mejora de la imagen urbana de  espacios publicos de la zona fundacional.</c:v>
                </c:pt>
                <c:pt idx="1">
                  <c:v>proyectos participativos de infraestructura de la Zona Fundacional.</c:v>
                </c:pt>
                <c:pt idx="2">
                  <c:v>acciones  sociales y culturales en la Zona Fundacional</c:v>
                </c:pt>
                <c:pt idx="3">
                  <c:v>actividaes estratégicas para mejora del Medio Ambiente en la Zona Fundacional.</c:v>
                </c:pt>
              </c:strCache>
            </c:strRef>
          </c:cat>
          <c:val>
            <c:numRef>
              <c:f>'DC ACTIVIDADES'!$C$4:$F$4</c:f>
              <c:numCache>
                <c:formatCode>General</c:formatCode>
                <c:ptCount val="4"/>
                <c:pt idx="0">
                  <c:v>8</c:v>
                </c:pt>
                <c:pt idx="1">
                  <c:v>3</c:v>
                </c:pt>
                <c:pt idx="2">
                  <c:v>12</c:v>
                </c:pt>
                <c:pt idx="3">
                  <c:v>8</c:v>
                </c:pt>
              </c:numCache>
            </c:numRef>
          </c:val>
          <c:extLst>
            <c:ext xmlns:c16="http://schemas.microsoft.com/office/drawing/2014/chart" uri="{C3380CC4-5D6E-409C-BE32-E72D297353CC}">
              <c16:uniqueId val="{00000000-282A-8747-897C-38E2CB3CB77D}"/>
            </c:ext>
          </c:extLst>
        </c:ser>
        <c:ser>
          <c:idx val="1"/>
          <c:order val="1"/>
          <c:tx>
            <c:strRef>
              <c:f>'DC ACTIVIDADES'!$B$5</c:f>
              <c:strCache>
                <c:ptCount val="1"/>
                <c:pt idx="0">
                  <c:v>Meta Alcanzada</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 ACTIVIDADES'!$C$3:$F$3</c:f>
              <c:strCache>
                <c:ptCount val="4"/>
                <c:pt idx="0">
                  <c:v>actividades para la mejora de la imagen urbana de  espacios publicos de la zona fundacional.</c:v>
                </c:pt>
                <c:pt idx="1">
                  <c:v>proyectos participativos de infraestructura de la Zona Fundacional.</c:v>
                </c:pt>
                <c:pt idx="2">
                  <c:v>acciones  sociales y culturales en la Zona Fundacional</c:v>
                </c:pt>
                <c:pt idx="3">
                  <c:v>actividaes estratégicas para mejora del Medio Ambiente en la Zona Fundacional.</c:v>
                </c:pt>
              </c:strCache>
            </c:strRef>
          </c:cat>
          <c:val>
            <c:numRef>
              <c:f>'DC ACTIVIDADES'!$C$5:$F$5</c:f>
              <c:numCache>
                <c:formatCode>General</c:formatCode>
                <c:ptCount val="4"/>
                <c:pt idx="0">
                  <c:v>8</c:v>
                </c:pt>
                <c:pt idx="1">
                  <c:v>3</c:v>
                </c:pt>
                <c:pt idx="2">
                  <c:v>12</c:v>
                </c:pt>
                <c:pt idx="3">
                  <c:v>8</c:v>
                </c:pt>
              </c:numCache>
            </c:numRef>
          </c:val>
          <c:extLst>
            <c:ext xmlns:c16="http://schemas.microsoft.com/office/drawing/2014/chart" uri="{C3380CC4-5D6E-409C-BE32-E72D297353CC}">
              <c16:uniqueId val="{00000001-282A-8747-897C-38E2CB3CB77D}"/>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3.7454410323333118E-2"/>
                  <c:y val="-8.75358131816858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82A-8747-897C-38E2CB3CB77D}"/>
                </c:ext>
              </c:extLst>
            </c:dLbl>
            <c:dLbl>
              <c:idx val="1"/>
              <c:layout>
                <c:manualLayout>
                  <c:x val="3.5816038111648745E-3"/>
                  <c:y val="-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82A-8747-897C-38E2CB3CB77D}"/>
                </c:ext>
              </c:extLst>
            </c:dLbl>
            <c:dLbl>
              <c:idx val="2"/>
              <c:layout>
                <c:manualLayout>
                  <c:x val="6.8050472412132607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82A-8747-897C-38E2CB3CB77D}"/>
                </c:ext>
              </c:extLst>
            </c:dLbl>
            <c:dLbl>
              <c:idx val="3"/>
              <c:layout>
                <c:manualLayout>
                  <c:x val="1.0062809362057504E-2"/>
                  <c:y val="-6.82155841635283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82A-8747-897C-38E2CB3CB77D}"/>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'DC ACTIVIDADES'!$C$3:$F$3</c:f>
              <c:strCache>
                <c:ptCount val="4"/>
                <c:pt idx="0">
                  <c:v>actividades para la mejora de la imagen urbana de  espacios publicos de la zona fundacional.</c:v>
                </c:pt>
                <c:pt idx="1">
                  <c:v>proyectos participativos de infraestructura de la Zona Fundacional.</c:v>
                </c:pt>
                <c:pt idx="2">
                  <c:v>acciones  sociales y culturales en la Zona Fundacional</c:v>
                </c:pt>
                <c:pt idx="3">
                  <c:v>actividaes estratégicas para mejora del Medio Ambiente en la Zona Fundacional.</c:v>
                </c:pt>
              </c:strCache>
            </c:strRef>
          </c:cat>
          <c:val>
            <c:numRef>
              <c:f>'DC ACTIVIDADES'!$C$6:$F$6</c:f>
              <c:numCache>
                <c:formatCode>0.00%</c:formatCode>
                <c:ptCount val="4"/>
                <c:pt idx="0">
                  <c:v>1</c:v>
                </c:pt>
                <c:pt idx="1">
                  <c:v>1</c:v>
                </c:pt>
                <c:pt idx="2">
                  <c:v>1</c:v>
                </c:pt>
                <c:pt idx="3">
                  <c:v>1</c:v>
                </c:pt>
              </c:numCache>
            </c:numRef>
          </c:val>
          <c:smooth val="0"/>
          <c:extLst>
            <c:ext xmlns:c16="http://schemas.microsoft.com/office/drawing/2014/chart" uri="{C3380CC4-5D6E-409C-BE32-E72D297353CC}">
              <c16:uniqueId val="{00000005-282A-8747-897C-38E2CB3CB77D}"/>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9.1892514463413982E-2"/>
          <c:y val="3.2478771929663716E-4"/>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 1T22'!$B$4</c:f>
              <c:strCache>
                <c:ptCount val="1"/>
                <c:pt idx="0">
                  <c:v>Meta Planeada</c:v>
                </c:pt>
              </c:strCache>
            </c:strRef>
          </c:tx>
          <c:spPr>
            <a:solidFill>
              <a:schemeClr val="tx2">
                <a:lumMod val="75000"/>
              </a:schemeClr>
            </a:solidFill>
            <a:ln>
              <a:noFill/>
            </a:ln>
            <a:effectLst/>
          </c:spPr>
          <c:invertIfNegative val="0"/>
          <c:dLbls>
            <c:dLbl>
              <c:idx val="0"/>
              <c:layout>
                <c:manualLayout>
                  <c:x val="-4.2590777167554786E-2"/>
                  <c:y val="-3.94982662749185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915-4957-B5B3-97A54FC8C291}"/>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1T22'!$C$3:$C$3</c:f>
              <c:strCache>
                <c:ptCount val="1"/>
                <c:pt idx="0">
                  <c:v>Ingreso del FORTAMUN ejercido</c:v>
                </c:pt>
              </c:strCache>
            </c:strRef>
          </c:cat>
          <c:val>
            <c:numRef>
              <c:f>'Componente 1 1T22'!$C$4:$C$4</c:f>
              <c:numCache>
                <c:formatCode>_("$"* #,##0.00_);_("$"* \(#,##0.00\);_("$"* "-"??_);_(@_)</c:formatCode>
                <c:ptCount val="1"/>
                <c:pt idx="0">
                  <c:v>122783799.45</c:v>
                </c:pt>
              </c:numCache>
            </c:numRef>
          </c:val>
          <c:extLst>
            <c:ext xmlns:c16="http://schemas.microsoft.com/office/drawing/2014/chart" uri="{C3380CC4-5D6E-409C-BE32-E72D297353CC}">
              <c16:uniqueId val="{00000000-ABEF-4596-94A3-2F2B928D876D}"/>
            </c:ext>
          </c:extLst>
        </c:ser>
        <c:ser>
          <c:idx val="1"/>
          <c:order val="1"/>
          <c:tx>
            <c:strRef>
              <c:f>'Componente 1 1T22'!$B$5</c:f>
              <c:strCache>
                <c:ptCount val="1"/>
                <c:pt idx="0">
                  <c:v>Meta Alcanzada</c:v>
                </c:pt>
              </c:strCache>
            </c:strRef>
          </c:tx>
          <c:spPr>
            <a:solidFill>
              <a:schemeClr val="tx2">
                <a:lumMod val="60000"/>
                <a:lumOff val="40000"/>
              </a:schemeClr>
            </a:solidFill>
            <a:ln>
              <a:noFill/>
            </a:ln>
            <a:effectLst/>
          </c:spPr>
          <c:invertIfNegative val="0"/>
          <c:dLbls>
            <c:dLbl>
              <c:idx val="0"/>
              <c:layout>
                <c:manualLayout>
                  <c:x val="7.27237292637367E-2"/>
                  <c:y val="-1.4482530330710564E-16"/>
                </c:manualLayout>
              </c:layout>
              <c:showLegendKey val="0"/>
              <c:showVal val="1"/>
              <c:showCatName val="0"/>
              <c:showSerName val="0"/>
              <c:showPercent val="0"/>
              <c:showBubbleSize val="0"/>
              <c:extLst>
                <c:ext xmlns:c15="http://schemas.microsoft.com/office/drawing/2012/chart" uri="{CE6537A1-D6FC-4f65-9D91-7224C49458BB}">
                  <c15:layout>
                    <c:manualLayout>
                      <c:w val="0.26477222017309932"/>
                      <c:h val="0.16798002509695509"/>
                    </c:manualLayout>
                  </c15:layout>
                </c:ext>
                <c:ext xmlns:c16="http://schemas.microsoft.com/office/drawing/2014/chart" uri="{C3380CC4-5D6E-409C-BE32-E72D297353CC}">
                  <c16:uniqueId val="{00000001-0915-4957-B5B3-97A54FC8C29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1T22'!$C$3:$C$3</c:f>
              <c:strCache>
                <c:ptCount val="1"/>
                <c:pt idx="0">
                  <c:v>Ingreso del FORTAMUN ejercido</c:v>
                </c:pt>
              </c:strCache>
            </c:strRef>
          </c:cat>
          <c:val>
            <c:numRef>
              <c:f>'Componente 1 1T22'!$C$5:$C$5</c:f>
              <c:numCache>
                <c:formatCode>_("$"* #,##0.00_);_("$"* \(#,##0.00\);_("$"* "-"??_);_(@_)</c:formatCode>
                <c:ptCount val="1"/>
                <c:pt idx="0">
                  <c:v>122783799.45</c:v>
                </c:pt>
              </c:numCache>
            </c:numRef>
          </c:val>
          <c:extLst>
            <c:ext xmlns:c16="http://schemas.microsoft.com/office/drawing/2014/chart" uri="{C3380CC4-5D6E-409C-BE32-E72D297353CC}">
              <c16:uniqueId val="{00000001-ABEF-4596-94A3-2F2B928D876D}"/>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8.9084672526146796E-2"/>
                  <c:y val="2.36989597649511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BEF-4596-94A3-2F2B928D876D}"/>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'Componente 1 1T22'!#REF!</c:f>
            </c:multiLvlStrRef>
          </c:cat>
          <c:val>
            <c:numRef>
              <c:f>'Componente 1 1T22'!$C$6:$C$6</c:f>
              <c:numCache>
                <c:formatCode>0.00%</c:formatCode>
                <c:ptCount val="1"/>
                <c:pt idx="0">
                  <c:v>1</c:v>
                </c:pt>
              </c:numCache>
            </c:numRef>
          </c:val>
          <c:smooth val="0"/>
          <c:extLst>
            <c:ext xmlns:c16="http://schemas.microsoft.com/office/drawing/2014/chart" uri="{C3380CC4-5D6E-409C-BE32-E72D297353CC}">
              <c16:uniqueId val="{00000003-ABEF-4596-94A3-2F2B928D876D}"/>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3000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000000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1 1T22'!$B$20</c:f>
              <c:strCache>
                <c:ptCount val="1"/>
                <c:pt idx="0">
                  <c:v>Meta Planeada</c:v>
                </c:pt>
              </c:strCache>
            </c:strRef>
          </c:tx>
          <c:spPr>
            <a:solidFill>
              <a:schemeClr val="tx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1T22'!$C$20</c:f>
              <c:numCache>
                <c:formatCode>0.00%</c:formatCode>
                <c:ptCount val="1"/>
                <c:pt idx="0">
                  <c:v>0.9</c:v>
                </c:pt>
              </c:numCache>
            </c:numRef>
          </c:val>
          <c:extLst>
            <c:ext xmlns:c16="http://schemas.microsoft.com/office/drawing/2014/chart" uri="{C3380CC4-5D6E-409C-BE32-E72D297353CC}">
              <c16:uniqueId val="{00000000-5FF0-4598-AAB9-C21589FCA19B}"/>
            </c:ext>
          </c:extLst>
        </c:ser>
        <c:ser>
          <c:idx val="1"/>
          <c:order val="1"/>
          <c:tx>
            <c:strRef>
              <c:f>'Componente 1 1T22'!$B$21</c:f>
              <c:strCache>
                <c:ptCount val="1"/>
                <c:pt idx="0">
                  <c:v>Meta Alcanzada</c:v>
                </c:pt>
              </c:strCache>
            </c:strRef>
          </c:tx>
          <c:spPr>
            <a:solidFill>
              <a:schemeClr val="tx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1T22'!$C$19</c:f>
              <c:strCache>
                <c:ptCount val="1"/>
                <c:pt idx="0">
                  <c:v>IC: Indice de consolidción del modelo PBR-SED</c:v>
                </c:pt>
              </c:strCache>
            </c:strRef>
          </c:cat>
          <c:val>
            <c:numRef>
              <c:f>'Componente 1 1T22'!$C$21</c:f>
              <c:numCache>
                <c:formatCode>0.0%</c:formatCode>
                <c:ptCount val="1"/>
                <c:pt idx="0">
                  <c:v>0.85399999999999998</c:v>
                </c:pt>
              </c:numCache>
            </c:numRef>
          </c:val>
          <c:extLst>
            <c:ext xmlns:c16="http://schemas.microsoft.com/office/drawing/2014/chart" uri="{C3380CC4-5D6E-409C-BE32-E72D297353CC}">
              <c16:uniqueId val="{00000001-5FF0-4598-AAB9-C21589FCA19B}"/>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Pt>
            <c:idx val="0"/>
            <c:marker>
              <c:symbol val="none"/>
            </c:marker>
            <c:bubble3D val="0"/>
            <c:spPr>
              <a:ln w="28575" cap="rnd">
                <a:solidFill>
                  <a:schemeClr val="accent3"/>
                </a:solidFill>
                <a:round/>
              </a:ln>
              <a:effectLst/>
            </c:spPr>
            <c:extLst>
              <c:ext xmlns:c16="http://schemas.microsoft.com/office/drawing/2014/chart" uri="{C3380CC4-5D6E-409C-BE32-E72D297353CC}">
                <c16:uniqueId val="{00000003-5FF0-4598-AAB9-C21589FCA19B}"/>
              </c:ext>
            </c:extLst>
          </c:dPt>
          <c:dLbls>
            <c:dLbl>
              <c:idx val="0"/>
              <c:layout>
                <c:manualLayout>
                  <c:x val="-0.33358713243850113"/>
                  <c:y val="-9.9874263887284945E-2"/>
                </c:manualLayout>
              </c:layout>
              <c:tx>
                <c:rich>
                  <a:bodyPr/>
                  <a:lstStyle/>
                  <a:p>
                    <a:fld id="{EF1BFF77-D055-4F6C-B9A5-44F1AA3E865B}" type="VALUE">
                      <a:rPr lang="en-US" sz="1200"/>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FF0-4598-AAB9-C21589FCA19B}"/>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1 1T22'!$C$3</c:f>
              <c:strCache>
                <c:ptCount val="1"/>
                <c:pt idx="0">
                  <c:v>Ingreso del FORTAMUN ejercido</c:v>
                </c:pt>
              </c:strCache>
            </c:strRef>
          </c:cat>
          <c:val>
            <c:numRef>
              <c:f>'Componente 1 1T22'!$C$22</c:f>
              <c:numCache>
                <c:formatCode>0.00%</c:formatCode>
                <c:ptCount val="1"/>
                <c:pt idx="0">
                  <c:v>0.94888888888888889</c:v>
                </c:pt>
              </c:numCache>
            </c:numRef>
          </c:val>
          <c:smooth val="0"/>
          <c:extLst>
            <c:ext xmlns:c16="http://schemas.microsoft.com/office/drawing/2014/chart" uri="{C3380CC4-5D6E-409C-BE32-E72D297353CC}">
              <c16:uniqueId val="{00000004-5FF0-4598-AAB9-C21589FCA19B}"/>
            </c:ext>
          </c:extLst>
        </c:ser>
        <c:dLbls>
          <c:showLegendKey val="0"/>
          <c:showVal val="0"/>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1"/>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0" i="0" baseline="0" dirty="0">
                <a:effectLst/>
              </a:rPr>
              <a:t>METAS PLANEADAS Y ALCANZADAS A </a:t>
            </a:r>
            <a:r>
              <a:rPr lang="es-MX" sz="1200" b="1" i="0" baseline="0" dirty="0">
                <a:effectLst/>
              </a:rPr>
              <a:t>NIVEL ACTIVIDAD </a:t>
            </a:r>
            <a:endParaRPr lang="es-MX" sz="1200" b="1" dirty="0">
              <a:effectLst/>
            </a:endParaRPr>
          </a:p>
          <a:p>
            <a:pPr>
              <a:defRPr/>
            </a:pPr>
            <a:r>
              <a:rPr lang="es-MX" sz="1200" b="0" i="0" baseline="0" dirty="0">
                <a:effectLst/>
              </a:rPr>
              <a:t>PRIMER TRIMESTRE 2025</a:t>
            </a:r>
            <a:endParaRPr lang="es-MX" sz="1200" b="0" dirty="0">
              <a:effectLst/>
            </a:endParaRPr>
          </a:p>
          <a:p>
            <a:pPr>
              <a:defRPr/>
            </a:pPr>
            <a:r>
              <a:rPr lang="es-MX" sz="1200" b="0" i="0" baseline="0" dirty="0">
                <a:effectLst/>
              </a:rPr>
              <a:t>EN UNIDADES Y PORCENTAJE DE AVANCE</a:t>
            </a:r>
            <a:endParaRPr lang="es-MX" sz="1200" b="0" dirty="0">
              <a:effectLst/>
            </a:endParaRPr>
          </a:p>
        </c:rich>
      </c:tx>
      <c:layout>
        <c:manualLayout>
          <c:xMode val="edge"/>
          <c:yMode val="edge"/>
          <c:x val="0.16594970663610065"/>
          <c:y val="2.6025885673100827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1 1T22'!$B$4</c:f>
              <c:strCache>
                <c:ptCount val="1"/>
                <c:pt idx="0">
                  <c:v>Meta Planeada</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1T22'!$C$4</c:f>
              <c:numCache>
                <c:formatCode>0%</c:formatCode>
                <c:ptCount val="1"/>
                <c:pt idx="0">
                  <c:v>1</c:v>
                </c:pt>
              </c:numCache>
            </c:numRef>
          </c:val>
          <c:extLst>
            <c:ext xmlns:c16="http://schemas.microsoft.com/office/drawing/2014/chart" uri="{C3380CC4-5D6E-409C-BE32-E72D297353CC}">
              <c16:uniqueId val="{00000000-EA98-4A64-8FBD-E91455EB8631}"/>
            </c:ext>
          </c:extLst>
        </c:ser>
        <c:ser>
          <c:idx val="1"/>
          <c:order val="1"/>
          <c:tx>
            <c:strRef>
              <c:f>'Actividades 1 1T22'!$B$5</c:f>
              <c:strCache>
                <c:ptCount val="1"/>
                <c:pt idx="0">
                  <c:v>Meta Alcanzada</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1T22'!$C$5</c:f>
              <c:numCache>
                <c:formatCode>0.00%</c:formatCode>
                <c:ptCount val="1"/>
                <c:pt idx="0">
                  <c:v>1</c:v>
                </c:pt>
              </c:numCache>
            </c:numRef>
          </c:val>
          <c:extLst>
            <c:ext xmlns:c16="http://schemas.microsoft.com/office/drawing/2014/chart" uri="{C3380CC4-5D6E-409C-BE32-E72D297353CC}">
              <c16:uniqueId val="{00000001-EA98-4A64-8FBD-E91455EB863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rgbClr val="C00000"/>
              </a:solidFill>
              <a:round/>
              <a:headEnd type="oval"/>
              <a:tailEnd type="oval"/>
            </a:ln>
            <a:effectLst/>
          </c:spPr>
          <c:marker>
            <c:symbol val="none"/>
          </c:marker>
          <c:dLbls>
            <c:dLbl>
              <c:idx val="0"/>
              <c:layout>
                <c:manualLayout>
                  <c:x val="-4.6884005090945015E-2"/>
                  <c:y val="-7.16775969282000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A98-4A64-8FBD-E91455EB8631}"/>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1 1T22'!$C$3</c:f>
              <c:strCache>
                <c:ptCount val="1"/>
                <c:pt idx="0">
                  <c:v>generación de informes de avance en el cumplimiento de objetivos y metas de los PPA de las dependencias y entidades municipales</c:v>
                </c:pt>
              </c:strCache>
            </c:strRef>
          </c:cat>
          <c:val>
            <c:numRef>
              <c:f>'Actividades 1 1T22'!$C$6</c:f>
              <c:numCache>
                <c:formatCode>0.00%</c:formatCode>
                <c:ptCount val="1"/>
                <c:pt idx="0">
                  <c:v>1</c:v>
                </c:pt>
              </c:numCache>
            </c:numRef>
          </c:val>
          <c:smooth val="0"/>
          <c:extLst>
            <c:ext xmlns:c16="http://schemas.microsoft.com/office/drawing/2014/chart" uri="{C3380CC4-5D6E-409C-BE32-E72D297353CC}">
              <c16:uniqueId val="{00000003-EA98-4A64-8FBD-E91455EB863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max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dirty="0"/>
                  <a:t>Porcentaje de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0E345E5-69E5-46CA-B395-52A6421A2A3D}" type="datetimeFigureOut">
              <a:rPr lang="en-US" smtClean="0"/>
              <a:t>6/24/2025</a:t>
            </a:fld>
            <a:endParaRPr lang="en-US"/>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701041" y="4473892"/>
            <a:ext cx="5608320" cy="3660458"/>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36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597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En el primer trimestre, la Dirección General de Comunicación Social logró superar varias metas importantes. Superamos la meta de grabación de horas de video con un 101.45%. En edición fotográfica alcanzamos un 109.64%. Las órdenes de inserción de campañas publicitarias llegaron al 195.28%, y la elaboración de boletines informativos alcanzó un 87.03%.</a:t>
            </a:r>
          </a:p>
        </p:txBody>
      </p:sp>
      <p:sp>
        <p:nvSpPr>
          <p:cNvPr id="4" name="Marcador de número de diapositiva 3"/>
          <p:cNvSpPr>
            <a:spLocks noGrp="1"/>
          </p:cNvSpPr>
          <p:nvPr>
            <p:ph type="sldNum" sz="quarter" idx="5"/>
          </p:nvPr>
        </p:nvSpPr>
        <p:spPr/>
        <p:txBody>
          <a:bodyPr/>
          <a:lstStyle/>
          <a:p>
            <a:fld id="{CF85A3B2-6601-44E5-AE42-D842DC1A672C}" type="slidenum">
              <a:rPr lang="en-US" smtClean="0"/>
              <a:t>24</a:t>
            </a:fld>
            <a:endParaRPr lang="en-US"/>
          </a:p>
        </p:txBody>
      </p:sp>
    </p:spTree>
    <p:extLst>
      <p:ext uri="{BB962C8B-B14F-4D97-AF65-F5344CB8AC3E}">
        <p14:creationId xmlns:p14="http://schemas.microsoft.com/office/powerpoint/2010/main" val="1182416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a:t>La meta de elaboración de boletines informativos fue alcanzada al 100%. Esto refleja una planificación y ejecución efectiva en la comunicación de información relevante.</a:t>
            </a:r>
          </a:p>
        </p:txBody>
      </p:sp>
      <p:sp>
        <p:nvSpPr>
          <p:cNvPr id="4" name="Marcador de número de diapositiva 3"/>
          <p:cNvSpPr>
            <a:spLocks noGrp="1"/>
          </p:cNvSpPr>
          <p:nvPr>
            <p:ph type="sldNum" sz="quarter" idx="5"/>
          </p:nvPr>
        </p:nvSpPr>
        <p:spPr/>
        <p:txBody>
          <a:bodyPr/>
          <a:lstStyle/>
          <a:p>
            <a:fld id="{CF85A3B2-6601-44E5-AE42-D842DC1A672C}" type="slidenum">
              <a:rPr lang="en-US" smtClean="0"/>
              <a:t>25</a:t>
            </a:fld>
            <a:endParaRPr lang="en-US"/>
          </a:p>
        </p:txBody>
      </p:sp>
    </p:spTree>
    <p:extLst>
      <p:ext uri="{BB962C8B-B14F-4D97-AF65-F5344CB8AC3E}">
        <p14:creationId xmlns:p14="http://schemas.microsoft.com/office/powerpoint/2010/main" val="805207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a:t>En grabación de horas de video se alcanzó un 104.35%. Esto muestra un esfuerzo adicional en la producción de contenido audiovisual para comunicar de manera más efectiva.</a:t>
            </a:r>
          </a:p>
        </p:txBody>
      </p:sp>
      <p:sp>
        <p:nvSpPr>
          <p:cNvPr id="4" name="Marcador de número de diapositiva 3"/>
          <p:cNvSpPr>
            <a:spLocks noGrp="1"/>
          </p:cNvSpPr>
          <p:nvPr>
            <p:ph type="sldNum" sz="quarter" idx="5"/>
          </p:nvPr>
        </p:nvSpPr>
        <p:spPr/>
        <p:txBody>
          <a:bodyPr/>
          <a:lstStyle/>
          <a:p>
            <a:fld id="{CF85A3B2-6601-44E5-AE42-D842DC1A672C}" type="slidenum">
              <a:rPr lang="en-US" smtClean="0"/>
              <a:t>26</a:t>
            </a:fld>
            <a:endParaRPr lang="en-US"/>
          </a:p>
        </p:txBody>
      </p:sp>
    </p:spTree>
    <p:extLst>
      <p:ext uri="{BB962C8B-B14F-4D97-AF65-F5344CB8AC3E}">
        <p14:creationId xmlns:p14="http://schemas.microsoft.com/office/powerpoint/2010/main" val="1330784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a:t>La edición fotográfica logró un 105.9%. Este porcentaje demuestra un trabajo detallado y minucioso en la presentación visual de los materiales informativos.</a:t>
            </a:r>
          </a:p>
        </p:txBody>
      </p:sp>
      <p:sp>
        <p:nvSpPr>
          <p:cNvPr id="4" name="Marcador de número de diapositiva 3"/>
          <p:cNvSpPr>
            <a:spLocks noGrp="1"/>
          </p:cNvSpPr>
          <p:nvPr>
            <p:ph type="sldNum" sz="quarter" idx="5"/>
          </p:nvPr>
        </p:nvSpPr>
        <p:spPr/>
        <p:txBody>
          <a:bodyPr/>
          <a:lstStyle/>
          <a:p>
            <a:fld id="{CF85A3B2-6601-44E5-AE42-D842DC1A672C}" type="slidenum">
              <a:rPr lang="en-US" smtClean="0"/>
              <a:t>27</a:t>
            </a:fld>
            <a:endParaRPr lang="en-US"/>
          </a:p>
        </p:txBody>
      </p:sp>
    </p:spTree>
    <p:extLst>
      <p:ext uri="{BB962C8B-B14F-4D97-AF65-F5344CB8AC3E}">
        <p14:creationId xmlns:p14="http://schemas.microsoft.com/office/powerpoint/2010/main" val="636873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a:t>Las órdenes de inserción de campañas publicitarias en los diferentes medios alcanzaron el 117.5%. Este alto porcentaje indica un manejo eficiente en la difusión de campañas publicitarias.</a:t>
            </a:r>
          </a:p>
        </p:txBody>
      </p:sp>
      <p:sp>
        <p:nvSpPr>
          <p:cNvPr id="4" name="Marcador de número de diapositiva 3"/>
          <p:cNvSpPr>
            <a:spLocks noGrp="1"/>
          </p:cNvSpPr>
          <p:nvPr>
            <p:ph type="sldNum" sz="quarter" idx="5"/>
          </p:nvPr>
        </p:nvSpPr>
        <p:spPr/>
        <p:txBody>
          <a:bodyPr/>
          <a:lstStyle/>
          <a:p>
            <a:fld id="{CF85A3B2-6601-44E5-AE42-D842DC1A672C}" type="slidenum">
              <a:rPr lang="en-US" smtClean="0"/>
              <a:t>28</a:t>
            </a:fld>
            <a:endParaRPr lang="en-US"/>
          </a:p>
        </p:txBody>
      </p:sp>
    </p:spTree>
    <p:extLst>
      <p:ext uri="{BB962C8B-B14F-4D97-AF65-F5344CB8AC3E}">
        <p14:creationId xmlns:p14="http://schemas.microsoft.com/office/powerpoint/2010/main" val="3409168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30</a:t>
            </a:fld>
            <a:endParaRPr lang="en-US">
              <a:solidFill>
                <a:prstClr val="black"/>
              </a:solidFill>
              <a:latin typeface="Calibri" panose="020F0502020204030204"/>
            </a:endParaRPr>
          </a:p>
        </p:txBody>
      </p:sp>
    </p:spTree>
    <p:extLst>
      <p:ext uri="{BB962C8B-B14F-4D97-AF65-F5344CB8AC3E}">
        <p14:creationId xmlns:p14="http://schemas.microsoft.com/office/powerpoint/2010/main" val="886350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31</a:t>
            </a:fld>
            <a:endParaRPr lang="en-US">
              <a:solidFill>
                <a:prstClr val="black"/>
              </a:solidFill>
              <a:latin typeface="Calibri" panose="020F0502020204030204"/>
            </a:endParaRPr>
          </a:p>
        </p:txBody>
      </p:sp>
    </p:spTree>
    <p:extLst>
      <p:ext uri="{BB962C8B-B14F-4D97-AF65-F5344CB8AC3E}">
        <p14:creationId xmlns:p14="http://schemas.microsoft.com/office/powerpoint/2010/main" val="956961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32</a:t>
            </a:fld>
            <a:endParaRPr lang="en-US">
              <a:solidFill>
                <a:prstClr val="black"/>
              </a:solidFill>
              <a:latin typeface="Calibri" panose="020F0502020204030204"/>
            </a:endParaRPr>
          </a:p>
        </p:txBody>
      </p:sp>
    </p:spTree>
    <p:extLst>
      <p:ext uri="{BB962C8B-B14F-4D97-AF65-F5344CB8AC3E}">
        <p14:creationId xmlns:p14="http://schemas.microsoft.com/office/powerpoint/2010/main" val="3894202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33</a:t>
            </a:fld>
            <a:endParaRPr lang="en-US">
              <a:solidFill>
                <a:prstClr val="black"/>
              </a:solidFill>
              <a:latin typeface="Calibri" panose="020F0502020204030204"/>
            </a:endParaRPr>
          </a:p>
        </p:txBody>
      </p:sp>
    </p:spTree>
    <p:extLst>
      <p:ext uri="{BB962C8B-B14F-4D97-AF65-F5344CB8AC3E}">
        <p14:creationId xmlns:p14="http://schemas.microsoft.com/office/powerpoint/2010/main" val="2387017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652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6573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294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606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39</a:t>
            </a:fld>
            <a:endParaRPr lang="en-US">
              <a:solidFill>
                <a:prstClr val="black"/>
              </a:solidFill>
              <a:latin typeface="Calibri" panose="020F0502020204030204"/>
            </a:endParaRPr>
          </a:p>
        </p:txBody>
      </p:sp>
    </p:spTree>
    <p:extLst>
      <p:ext uri="{BB962C8B-B14F-4D97-AF65-F5344CB8AC3E}">
        <p14:creationId xmlns:p14="http://schemas.microsoft.com/office/powerpoint/2010/main" val="2842511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40</a:t>
            </a:fld>
            <a:endParaRPr lang="en-US">
              <a:solidFill>
                <a:prstClr val="black"/>
              </a:solidFill>
              <a:latin typeface="Calibri" panose="020F0502020204030204"/>
            </a:endParaRPr>
          </a:p>
        </p:txBody>
      </p:sp>
    </p:spTree>
    <p:extLst>
      <p:ext uri="{BB962C8B-B14F-4D97-AF65-F5344CB8AC3E}">
        <p14:creationId xmlns:p14="http://schemas.microsoft.com/office/powerpoint/2010/main" val="2213194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defTabSz="931774">
              <a:defRPr/>
            </a:pPr>
            <a:fld id="{CF85A3B2-6601-44E5-AE42-D842DC1A672C}" type="slidenum">
              <a:rPr lang="en-US">
                <a:solidFill>
                  <a:prstClr val="black"/>
                </a:solidFill>
                <a:latin typeface="Calibri" panose="020F0502020204030204"/>
              </a:rPr>
              <a:pPr defTabSz="931774">
                <a:defRPr/>
              </a:pPr>
              <a:t>41</a:t>
            </a:fld>
            <a:endParaRPr lang="en-US">
              <a:solidFill>
                <a:prstClr val="black"/>
              </a:solidFill>
              <a:latin typeface="Calibri" panose="020F0502020204030204"/>
            </a:endParaRPr>
          </a:p>
        </p:txBody>
      </p:sp>
    </p:spTree>
    <p:extLst>
      <p:ext uri="{BB962C8B-B14F-4D97-AF65-F5344CB8AC3E}">
        <p14:creationId xmlns:p14="http://schemas.microsoft.com/office/powerpoint/2010/main" val="1293292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6399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366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577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585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8151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459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779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1107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252F73-149A-42A3-A070-3BD6502762D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2F38298E-6DAD-4F5A-BB5F-D11A39A13E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C1B17AB-E8E5-4C35-B9A3-7005068E1CDB}"/>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83292557-4384-4315-9AA8-2EB3D22198DD}"/>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440F29F-7389-4EE5-AE01-28E418C7D47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248047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2D8D75-6A20-4067-BE57-F2CF8FB675B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28170F38-00F7-4484-B37C-F9E92EB5DA86}"/>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E79836C6-94FA-4120-B470-3CBFFC76F8F8}"/>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E88BE7D9-4205-4B19-8A7B-7746629AA549}"/>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FC8A397-E067-462F-A352-D431C3169F4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78598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8D38F2B-EC68-42BC-B72A-62F03103F11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5C1FEEF-6167-4090-B948-55C6ECFD5D8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2E8DBB3-FAEB-4738-B3C4-A89F7CA70064}"/>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E3C3DE48-198C-43F7-AF86-144762E7D58D}"/>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1D39514-89A4-4167-8E4D-F5FA5067F5A7}"/>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43261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91975F-351A-456A-9252-27D7F55D1702}"/>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5E76893-8B95-4A74-B1A2-1C9EDB9428B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F3FD121-F7FC-4410-BF4D-97A23349CC21}"/>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F8F39431-7553-44FF-A9FF-435EEF5C8293}"/>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221666B1-76C7-4C93-884D-0352D97BBD8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849072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CE4C55-CB16-417D-85B0-427ED5A8D26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80E9537-4EF1-4D11-B4A5-AE6EECA36D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854B662-11C7-48D8-AA2F-32E359DF7D18}"/>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AA12927D-4BE3-4F01-B07A-0498896C46D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6FF38355-D3E7-4499-9A22-3AD5E6B35D3B}"/>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2345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B527191-684C-4642-BD22-DB72202D88F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A33F32B7-6A66-4BBD-BB2B-84D5F69BDF8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4A65433A-BF37-4878-8B80-EBBDFC01629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8713C65C-D674-4E1A-878F-94BBF8A90025}"/>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B1A0F409-633D-4876-97BB-994F3544FD3B}"/>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84D8518B-8174-42E8-9F22-18F6539E307D}"/>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017571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623F80-B9B6-4276-A3EE-1DEE8392A59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BEAF190-9B71-4DE8-98B3-C162FF77CF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6B45368-0466-4E79-9676-339595EADBE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19B2B26-6B9E-4762-BF7F-4E4D6A328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1533CF-55C4-40A1-B2E7-933875A484B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8DF25E7B-99FB-4AB1-ADB8-B6D9F4109F67}"/>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8" name="Marcador de pie de página 7">
            <a:extLst>
              <a:ext uri="{FF2B5EF4-FFF2-40B4-BE49-F238E27FC236}">
                <a16:creationId xmlns:a16="http://schemas.microsoft.com/office/drawing/2014/main" id="{4EDBF16F-CD67-4A3C-B85E-B419550E4E13}"/>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93560773-76EB-45BE-ACCE-10E277128B5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90336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D4264B-85BB-40D6-9CF5-F330CA03DB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A2B233B4-B68E-4383-94D7-7577B72F0053}"/>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4" name="Marcador de pie de página 3">
            <a:extLst>
              <a:ext uri="{FF2B5EF4-FFF2-40B4-BE49-F238E27FC236}">
                <a16:creationId xmlns:a16="http://schemas.microsoft.com/office/drawing/2014/main" id="{BC29963A-E789-4D03-A85C-D246716AEF4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016940FC-ECCD-44F1-9AED-630085D64A7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850000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9DD1CD9-AA48-44D3-982F-CC2A277D5CE5}"/>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3" name="Marcador de pie de página 2">
            <a:extLst>
              <a:ext uri="{FF2B5EF4-FFF2-40B4-BE49-F238E27FC236}">
                <a16:creationId xmlns:a16="http://schemas.microsoft.com/office/drawing/2014/main" id="{A68492A1-EE4C-4743-A586-C67DF3045571}"/>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E798CA8-AC79-4F60-8BD1-D4E1FE88A413}"/>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263871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553D6A-3CBC-4095-B8E4-EA99E48C19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3C96742-C9AA-47C2-8600-86827790C3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7B762182-D8AD-4A72-AF39-032F80673D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2AA84FE-C034-4F84-9F14-032B1829A7AF}"/>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F0918193-9C5F-48EF-B156-EEDE576C7900}"/>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2DDE3C6-AB6D-4878-AD28-E8CA84D4C0E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80884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EE4BDF-7B6E-4AFC-B6E7-563EB88EABF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8850E319-5732-499F-BE4A-9439932E59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D9400F24-5249-4B67-9C21-4E50483C9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6436D5F-A15C-4E78-9E05-38FB98634AC8}"/>
              </a:ext>
            </a:extLst>
          </p:cNvPr>
          <p:cNvSpPr>
            <a:spLocks noGrp="1"/>
          </p:cNvSpPr>
          <p:nvPr>
            <p:ph type="dt" sz="half" idx="10"/>
          </p:nvPr>
        </p:nvSpPr>
        <p:spPr/>
        <p:txBody>
          <a:bodyPr/>
          <a:lstStyle/>
          <a:p>
            <a:fld id="{BBE7FA57-C585-244B-8F83-9BDCE76C2BCF}" type="datetimeFigureOut">
              <a:rPr lang="es-ES_tradnl" smtClean="0"/>
              <a:t>24/06/2025</a:t>
            </a:fld>
            <a:endParaRPr lang="es-ES_tradnl"/>
          </a:p>
        </p:txBody>
      </p:sp>
      <p:sp>
        <p:nvSpPr>
          <p:cNvPr id="6" name="Marcador de pie de página 5">
            <a:extLst>
              <a:ext uri="{FF2B5EF4-FFF2-40B4-BE49-F238E27FC236}">
                <a16:creationId xmlns:a16="http://schemas.microsoft.com/office/drawing/2014/main" id="{917D06E1-1661-4FB3-9F64-25156DA163D6}"/>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63061F3D-2D10-4525-86F1-BC70771A447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48405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6D7DB7A-6BF4-48AB-9F78-DFE62D5369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9E16E1D-83F2-4F97-9344-E5A663ABAA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7C4D36A-039D-4EAC-AB70-9C0165EA00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24/06/2025</a:t>
            </a:fld>
            <a:endParaRPr lang="es-ES_tradnl"/>
          </a:p>
        </p:txBody>
      </p:sp>
      <p:sp>
        <p:nvSpPr>
          <p:cNvPr id="5" name="Marcador de pie de página 4">
            <a:extLst>
              <a:ext uri="{FF2B5EF4-FFF2-40B4-BE49-F238E27FC236}">
                <a16:creationId xmlns:a16="http://schemas.microsoft.com/office/drawing/2014/main" id="{7AB8FBCE-B2EE-428D-B72B-6C456ADC0D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D7044F48-0C7B-41A6-9D39-3CB0CAA9A2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570197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chart" Target="../charts/char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hart" Target="../charts/chart1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jpg"/><Relationship Id="rId2" Type="http://schemas.openxmlformats.org/officeDocument/2006/relationships/notesSlide" Target="../notesSlides/notesSlide1.xml"/><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jpeg"/></Relationships>
</file>

<file path=ppt/slides/_rels/slide20.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5.png"/><Relationship Id="rId7" Type="http://schemas.microsoft.com/office/2007/relationships/hdphoto" Target="../media/hdphoto2.wdp"/><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7.png"/><Relationship Id="rId5" Type="http://schemas.microsoft.com/office/2007/relationships/hdphoto" Target="../media/hdphoto1.wdp"/><Relationship Id="rId4" Type="http://schemas.openxmlformats.org/officeDocument/2006/relationships/image" Target="../media/image46.png"/><Relationship Id="rId9" Type="http://schemas.openxmlformats.org/officeDocument/2006/relationships/image" Target="../media/image49.jp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chart" Target="../charts/chart14.xml"/></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chart" Target="../charts/chart15.xml"/></Relationships>
</file>

<file path=ppt/slides/_rels/slide2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21.png"/><Relationship Id="rId7" Type="http://schemas.openxmlformats.org/officeDocument/2006/relationships/image" Target="../media/image5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 Id="rId9" Type="http://schemas.openxmlformats.org/officeDocument/2006/relationships/image" Target="../media/image56.jpe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chart" Target="../charts/chart18.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chart" Target="../charts/chart19.xml"/></Relationships>
</file>

<file path=ppt/slides/_rels/slide32.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1.png"/><Relationship Id="rId7" Type="http://schemas.openxmlformats.org/officeDocument/2006/relationships/image" Target="../media/image6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3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1.png"/><Relationship Id="rId7"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image" Target="../media/image76.png"/><Relationship Id="rId1" Type="http://schemas.openxmlformats.org/officeDocument/2006/relationships/slideLayout" Target="../slideLayouts/slideLayout4.xml"/><Relationship Id="rId4" Type="http://schemas.openxmlformats.org/officeDocument/2006/relationships/chart" Target="../charts/chart21.xml"/></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chart" Target="../charts/chart22.xml"/></Relationships>
</file>

<file path=ppt/slides/_rels/slide36.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21.png"/><Relationship Id="rId7" Type="http://schemas.openxmlformats.org/officeDocument/2006/relationships/image" Target="../media/image80.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77.jpg"/><Relationship Id="rId9" Type="http://schemas.openxmlformats.org/officeDocument/2006/relationships/image" Target="../media/image82.jpg"/></Relationships>
</file>

<file path=ppt/slides/_rels/slide37.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21.png"/><Relationship Id="rId7" Type="http://schemas.openxmlformats.org/officeDocument/2006/relationships/image" Target="../media/image86.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 Id="rId9" Type="http://schemas.openxmlformats.org/officeDocument/2006/relationships/image" Target="../media/image88.jpeg"/></Relationships>
</file>

<file path=ppt/slides/_rels/slide3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chart" Target="../charts/chart2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21.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s>
</file>

<file path=ppt/slides/_rels/slide41.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21.png"/><Relationship Id="rId7" Type="http://schemas.openxmlformats.org/officeDocument/2006/relationships/image" Target="../media/image10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png"/></Relationships>
</file>

<file path=ppt/slides/_rels/slide4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emf"/><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994514" y="3892250"/>
            <a:ext cx="807429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rPr>
              <a:t>SUBCOMITÉ SECTORIAL DEL EJE </a:t>
            </a:r>
            <a:r>
              <a:rPr lang="es-MX" sz="2200" dirty="0">
                <a:solidFill>
                  <a:prstClr val="black"/>
                </a:solidFill>
                <a:latin typeface="Arial Black" panose="020B0604020202020204" pitchFamily="34" charset="0"/>
                <a:cs typeface="Arial Black" panose="020B0604020202020204" pitchFamily="34" charset="0"/>
              </a:rPr>
              <a:t>GOBIERNO HUMANISTA Y DE RESULTADOS</a:t>
            </a:r>
            <a:endParaRPr kumimoji="0" lang="es-MX" sz="2000" b="1" i="0" u="none" strike="noStrike" kern="1200" cap="none" spc="0" normalizeH="0" baseline="0" noProof="0" dirty="0">
              <a:ln>
                <a:noFill/>
              </a:ln>
              <a:solidFill>
                <a:prstClr val="black"/>
              </a:solidFill>
              <a:effectLst/>
              <a:uLnTx/>
              <a:uFillTx/>
              <a:latin typeface="Arial Black" panose="020B0604020202020204" pitchFamily="34" charset="0"/>
              <a:ea typeface="+mn-ea"/>
              <a:cs typeface="Arial Black" panose="020B0604020202020204" pitchFamily="34" charset="0"/>
            </a:endParaRP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4050517" y="4661691"/>
            <a:ext cx="7881257"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prstClr val="black"/>
                </a:solidFill>
                <a:effectLst/>
                <a:uLnTx/>
                <a:uFillTx/>
                <a:latin typeface="Calibri" panose="020F0502020204030204"/>
                <a:ea typeface="+mn-ea"/>
                <a:cs typeface="+mn-cs"/>
              </a:rPr>
              <a:t>PROGRAMA DE CONSOLIDACIÓN DE LA GESTIÓN MUNICIPAL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INFORME DE AVANCE EN CUMPLIMIENTO DE METAS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200" b="1" i="0" u="none" strike="noStrike" kern="1200" cap="none" spc="0" normalizeH="0" baseline="0" noProof="0" dirty="0">
                <a:ln>
                  <a:noFill/>
                </a:ln>
                <a:solidFill>
                  <a:prstClr val="black"/>
                </a:solidFill>
                <a:effectLst/>
                <a:uLnTx/>
                <a:uFillTx/>
                <a:latin typeface="Calibri" panose="020F0502020204030204"/>
                <a:ea typeface="+mn-ea"/>
                <a:cs typeface="+mn-cs"/>
              </a:rPr>
              <a:t>UNIDAD RESPONSABLE: </a:t>
            </a:r>
            <a:r>
              <a:rPr kumimoji="0" lang="es-MX" sz="2200" b="0" i="0" u="none" strike="noStrike" kern="1200" cap="none" spc="0" normalizeH="0" baseline="0" noProof="0" dirty="0">
                <a:ln>
                  <a:noFill/>
                </a:ln>
                <a:solidFill>
                  <a:prstClr val="black"/>
                </a:solidFill>
                <a:effectLst/>
                <a:uLnTx/>
                <a:uFillTx/>
                <a:latin typeface="Calibri" panose="020F0502020204030204"/>
                <a:ea typeface="+mn-ea"/>
                <a:cs typeface="+mn-cs"/>
              </a:rPr>
              <a:t>PRESIDENCIA MUNICIPAL</a:t>
            </a:r>
            <a:endParaRPr kumimoji="0" lang="es-MX"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7" name="CuadroTexto 36">
            <a:extLst>
              <a:ext uri="{FF2B5EF4-FFF2-40B4-BE49-F238E27FC236}">
                <a16:creationId xmlns:a16="http://schemas.microsoft.com/office/drawing/2014/main" id="{CC8BD34C-42EC-6345-9E2C-A04D5779E038}"/>
              </a:ext>
            </a:extLst>
          </p:cNvPr>
          <p:cNvSpPr txBox="1"/>
          <p:nvPr/>
        </p:nvSpPr>
        <p:spPr>
          <a:xfrm>
            <a:off x="601757" y="5939791"/>
            <a:ext cx="11785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dirty="0">
                <a:solidFill>
                  <a:prstClr val="black"/>
                </a:solidFill>
                <a:latin typeface="Calibri" panose="020F0502020204030204"/>
              </a:rPr>
              <a:t>junio</a:t>
            </a: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140606" y="5648462"/>
            <a:ext cx="227652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Cancún, Quintana Roo</a:t>
            </a:r>
          </a:p>
        </p:txBody>
      </p:sp>
      <p:grpSp>
        <p:nvGrpSpPr>
          <p:cNvPr id="6" name="Grupo 5">
            <a:extLst>
              <a:ext uri="{FF2B5EF4-FFF2-40B4-BE49-F238E27FC236}">
                <a16:creationId xmlns:a16="http://schemas.microsoft.com/office/drawing/2014/main" id="{5E5A4F48-2210-FEDB-1087-CFA2977BBC76}"/>
              </a:ext>
            </a:extLst>
          </p:cNvPr>
          <p:cNvGrpSpPr/>
          <p:nvPr/>
        </p:nvGrpSpPr>
        <p:grpSpPr>
          <a:xfrm>
            <a:off x="601757" y="730506"/>
            <a:ext cx="3688859" cy="1305011"/>
            <a:chOff x="601757" y="730506"/>
            <a:chExt cx="3688859" cy="1305011"/>
          </a:xfrm>
        </p:grpSpPr>
        <p:pic>
          <p:nvPicPr>
            <p:cNvPr id="3" name="Imagen 2">
              <a:extLst>
                <a:ext uri="{FF2B5EF4-FFF2-40B4-BE49-F238E27FC236}">
                  <a16:creationId xmlns:a16="http://schemas.microsoft.com/office/drawing/2014/main" id="{259E4DA0-217F-0941-27F3-5863451423B2}"/>
                </a:ext>
              </a:extLst>
            </p:cNvPr>
            <p:cNvPicPr>
              <a:picLocks noChangeAspect="1"/>
            </p:cNvPicPr>
            <p:nvPr/>
          </p:nvPicPr>
          <p:blipFill rotWithShape="1">
            <a:blip r:embed="rId3"/>
            <a:srcRect l="29305"/>
            <a:stretch/>
          </p:blipFill>
          <p:spPr>
            <a:xfrm>
              <a:off x="1591407" y="730506"/>
              <a:ext cx="2699209" cy="1305011"/>
            </a:xfrm>
            <a:prstGeom prst="rect">
              <a:avLst/>
            </a:prstGeom>
          </p:spPr>
        </p:pic>
        <p:pic>
          <p:nvPicPr>
            <p:cNvPr id="4" name="Imagen 3">
              <a:extLst>
                <a:ext uri="{FF2B5EF4-FFF2-40B4-BE49-F238E27FC236}">
                  <a16:creationId xmlns:a16="http://schemas.microsoft.com/office/drawing/2014/main" id="{93E926C9-1CE8-677E-67E7-FDD13A29588B}"/>
                </a:ext>
              </a:extLst>
            </p:cNvPr>
            <p:cNvPicPr>
              <a:picLocks noChangeAspect="1"/>
            </p:cNvPicPr>
            <p:nvPr/>
          </p:nvPicPr>
          <p:blipFill rotWithShape="1">
            <a:blip r:embed="rId4"/>
            <a:srcRect r="59664"/>
            <a:stretch/>
          </p:blipFill>
          <p:spPr>
            <a:xfrm>
              <a:off x="601757" y="899857"/>
              <a:ext cx="1109954" cy="1135660"/>
            </a:xfrm>
            <a:prstGeom prst="rect">
              <a:avLst/>
            </a:prstGeom>
          </p:spPr>
        </p:pic>
      </p:grpSp>
      <p:pic>
        <p:nvPicPr>
          <p:cNvPr id="2" name="Imagen 1">
            <a:extLst>
              <a:ext uri="{FF2B5EF4-FFF2-40B4-BE49-F238E27FC236}">
                <a16:creationId xmlns:a16="http://schemas.microsoft.com/office/drawing/2014/main" id="{16124E95-891E-25C0-5EEB-065AE057DFF0}"/>
              </a:ext>
            </a:extLst>
          </p:cNvPr>
          <p:cNvPicPr>
            <a:picLocks noChangeAspect="1"/>
          </p:cNvPicPr>
          <p:nvPr/>
        </p:nvPicPr>
        <p:blipFill>
          <a:blip r:embed="rId5">
            <a:alphaModFix amt="20000"/>
          </a:blip>
          <a:stretch>
            <a:fillRect/>
          </a:stretch>
        </p:blipFill>
        <p:spPr>
          <a:xfrm>
            <a:off x="2547257" y="836241"/>
            <a:ext cx="3852000" cy="5744211"/>
          </a:xfrm>
          <a:prstGeom prst="rect">
            <a:avLst/>
          </a:prstGeom>
        </p:spPr>
      </p:pic>
    </p:spTree>
    <p:extLst>
      <p:ext uri="{BB962C8B-B14F-4D97-AF65-F5344CB8AC3E}">
        <p14:creationId xmlns:p14="http://schemas.microsoft.com/office/powerpoint/2010/main" val="4181518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584CDD-63B7-41A6-BBD1-FBECB72BF643}"/>
              </a:ext>
            </a:extLst>
          </p:cNvPr>
          <p:cNvSpPr>
            <a:spLocks noGrp="1"/>
          </p:cNvSpPr>
          <p:nvPr>
            <p:ph type="title"/>
          </p:nvPr>
        </p:nvSpPr>
        <p:spPr/>
        <p:txBody>
          <a:bodyPr>
            <a:normAutofit/>
          </a:bodyPr>
          <a:lstStyle/>
          <a:p>
            <a:br>
              <a:rPr lang="es-MX" dirty="0"/>
            </a:br>
            <a:endParaRPr lang="es-MX" dirty="0"/>
          </a:p>
        </p:txBody>
      </p:sp>
      <p:sp>
        <p:nvSpPr>
          <p:cNvPr id="3" name="Marcador de contenido 2">
            <a:extLst>
              <a:ext uri="{FF2B5EF4-FFF2-40B4-BE49-F238E27FC236}">
                <a16:creationId xmlns:a16="http://schemas.microsoft.com/office/drawing/2014/main" id="{21DE9E3C-0FA2-EBE3-0A9C-DC01741C20B0}"/>
              </a:ext>
            </a:extLst>
          </p:cNvPr>
          <p:cNvSpPr>
            <a:spLocks noGrp="1"/>
          </p:cNvSpPr>
          <p:nvPr>
            <p:ph sz="half" idx="1"/>
          </p:nvPr>
        </p:nvSpPr>
        <p:spPr>
          <a:xfrm>
            <a:off x="680884" y="1263462"/>
            <a:ext cx="5181600" cy="4454049"/>
          </a:xfrm>
        </p:spPr>
        <p:txBody>
          <a:bodyPr>
            <a:normAutofit fontScale="55000" lnSpcReduction="20000"/>
          </a:bodyPr>
          <a:lstStyle/>
          <a:p>
            <a:pPr marL="0" indent="0">
              <a:buNone/>
            </a:pPr>
            <a:r>
              <a:rPr lang="es-MX" b="1" dirty="0">
                <a:latin typeface="Aptos" panose="020B0004020202020204" pitchFamily="34" charset="0"/>
              </a:rPr>
              <a:t>Intervención de Supermanzanas en la Zona Fundacional de Cancún</a:t>
            </a:r>
          </a:p>
          <a:p>
            <a:pPr algn="just"/>
            <a:r>
              <a:rPr lang="es-MX" dirty="0">
                <a:latin typeface="Aptos" panose="020B0004020202020204" pitchFamily="34" charset="0"/>
              </a:rPr>
              <a:t>Este cuadro muestra los resultados de una actividad clave dentro del plan de revitalización urbana del Distrito Cancún para el primer trimestre de 2025.</a:t>
            </a:r>
          </a:p>
          <a:p>
            <a:pPr marL="0" indent="0">
              <a:buNone/>
            </a:pPr>
            <a:r>
              <a:rPr lang="es-MX" b="1" dirty="0">
                <a:latin typeface="Aptos" panose="020B0004020202020204" pitchFamily="34" charset="0"/>
              </a:rPr>
              <a:t> ¿Qué se logró?</a:t>
            </a:r>
          </a:p>
          <a:p>
            <a:r>
              <a:rPr lang="es-MX" b="1" dirty="0">
                <a:latin typeface="Aptos" panose="020B0004020202020204" pitchFamily="34" charset="0"/>
              </a:rPr>
              <a:t>Meta alcanzada:</a:t>
            </a:r>
            <a:r>
              <a:rPr lang="es-MX" dirty="0">
                <a:latin typeface="Aptos" panose="020B0004020202020204" pitchFamily="34" charset="0"/>
              </a:rPr>
              <a:t>  2 supermanzanas intervenidas</a:t>
            </a:r>
          </a:p>
          <a:p>
            <a:r>
              <a:rPr lang="es-MX" b="1" dirty="0">
                <a:latin typeface="Aptos" panose="020B0004020202020204" pitchFamily="34" charset="0"/>
              </a:rPr>
              <a:t>Cumplimiento:</a:t>
            </a:r>
            <a:r>
              <a:rPr lang="es-MX" dirty="0">
                <a:latin typeface="Aptos" panose="020B0004020202020204" pitchFamily="34" charset="0"/>
              </a:rPr>
              <a:t>  </a:t>
            </a:r>
            <a:r>
              <a:rPr lang="es-MX" b="1" dirty="0">
                <a:latin typeface="Aptos" panose="020B0004020202020204" pitchFamily="34" charset="0"/>
              </a:rPr>
              <a:t>100% de avance</a:t>
            </a:r>
            <a:endParaRPr lang="es-MX" dirty="0">
              <a:latin typeface="Aptos" panose="020B0004020202020204" pitchFamily="34" charset="0"/>
            </a:endParaRPr>
          </a:p>
          <a:p>
            <a:pPr marL="0" indent="0">
              <a:buNone/>
            </a:pPr>
            <a:r>
              <a:rPr lang="es-MX" b="1" dirty="0">
                <a:latin typeface="Aptos" panose="020B0004020202020204" pitchFamily="34" charset="0"/>
              </a:rPr>
              <a:t> ¿Qué significa esto?</a:t>
            </a:r>
          </a:p>
          <a:p>
            <a:pPr algn="just"/>
            <a:r>
              <a:rPr lang="es-MX" dirty="0">
                <a:latin typeface="Aptos" panose="020B0004020202020204" pitchFamily="34" charset="0"/>
              </a:rPr>
              <a:t>La administración no solo planeó intervenir dos supermanzanas —¡lo hizo y lo cumplió al 100%! Esto representa una ejecución puntual y eficaz en acciones urbanas estratégicas que mejoran la imagen, funcionalidad y calidad de vida en la zona fundacional.</a:t>
            </a:r>
          </a:p>
          <a:p>
            <a:pPr marL="0" indent="0">
              <a:buNone/>
            </a:pPr>
            <a:r>
              <a:rPr lang="es-MX" b="1" dirty="0">
                <a:latin typeface="Aptos" panose="020B0004020202020204" pitchFamily="34" charset="0"/>
              </a:rPr>
              <a:t>Impacto directo:</a:t>
            </a:r>
          </a:p>
          <a:p>
            <a:r>
              <a:rPr lang="es-MX" dirty="0">
                <a:latin typeface="Aptos" panose="020B0004020202020204" pitchFamily="34" charset="0"/>
              </a:rPr>
              <a:t>Revalorización del espacio público</a:t>
            </a:r>
          </a:p>
          <a:p>
            <a:r>
              <a:rPr lang="es-MX" dirty="0">
                <a:latin typeface="Aptos" panose="020B0004020202020204" pitchFamily="34" charset="0"/>
              </a:rPr>
              <a:t>Mejora del entorno urbano</a:t>
            </a:r>
          </a:p>
          <a:p>
            <a:r>
              <a:rPr lang="es-MX" dirty="0">
                <a:latin typeface="Aptos" panose="020B0004020202020204" pitchFamily="34" charset="0"/>
              </a:rPr>
              <a:t>Impulso al tejido social y económico local</a:t>
            </a:r>
          </a:p>
        </p:txBody>
      </p:sp>
      <p:pic>
        <p:nvPicPr>
          <p:cNvPr id="4" name="Imagen 3">
            <a:extLst>
              <a:ext uri="{FF2B5EF4-FFF2-40B4-BE49-F238E27FC236}">
                <a16:creationId xmlns:a16="http://schemas.microsoft.com/office/drawing/2014/main" id="{7639A86C-5218-9D34-AAFC-F6B8C53D2B3C}"/>
              </a:ext>
            </a:extLst>
          </p:cNvPr>
          <p:cNvPicPr>
            <a:picLocks noChangeAspect="1"/>
          </p:cNvPicPr>
          <p:nvPr/>
        </p:nvPicPr>
        <p:blipFill>
          <a:blip r:embed="rId2"/>
          <a:stretch>
            <a:fillRect/>
          </a:stretch>
        </p:blipFill>
        <p:spPr>
          <a:xfrm>
            <a:off x="76506" y="2727"/>
            <a:ext cx="3785944" cy="603556"/>
          </a:xfrm>
          <a:prstGeom prst="rect">
            <a:avLst/>
          </a:prstGeom>
        </p:spPr>
      </p:pic>
      <p:sp>
        <p:nvSpPr>
          <p:cNvPr id="5" name="CuadroTexto 4">
            <a:extLst>
              <a:ext uri="{FF2B5EF4-FFF2-40B4-BE49-F238E27FC236}">
                <a16:creationId xmlns:a16="http://schemas.microsoft.com/office/drawing/2014/main" id="{2229A430-3C3C-4547-68E9-1184D130813B}"/>
              </a:ext>
            </a:extLst>
          </p:cNvPr>
          <p:cNvSpPr txBox="1"/>
          <p:nvPr/>
        </p:nvSpPr>
        <p:spPr>
          <a:xfrm>
            <a:off x="2749834" y="750207"/>
            <a:ext cx="6096000" cy="369332"/>
          </a:xfrm>
          <a:prstGeom prst="rect">
            <a:avLst/>
          </a:prstGeom>
          <a:noFill/>
        </p:spPr>
        <p:txBody>
          <a:bodyPr wrap="square">
            <a:spAutoFit/>
          </a:bodyPr>
          <a:lstStyle/>
          <a:p>
            <a:endParaRPr lang="es-MX" dirty="0"/>
          </a:p>
        </p:txBody>
      </p:sp>
      <p:graphicFrame>
        <p:nvGraphicFramePr>
          <p:cNvPr id="9" name="Gráfico 8">
            <a:extLst>
              <a:ext uri="{FF2B5EF4-FFF2-40B4-BE49-F238E27FC236}">
                <a16:creationId xmlns:a16="http://schemas.microsoft.com/office/drawing/2014/main" id="{F6144381-7919-4034-BF00-B1A5401ABCD2}"/>
              </a:ext>
            </a:extLst>
          </p:cNvPr>
          <p:cNvGraphicFramePr>
            <a:graphicFrameLocks/>
          </p:cNvGraphicFramePr>
          <p:nvPr>
            <p:extLst>
              <p:ext uri="{D42A27DB-BD31-4B8C-83A1-F6EECF244321}">
                <p14:modId xmlns:p14="http://schemas.microsoft.com/office/powerpoint/2010/main" val="3617038236"/>
              </p:ext>
            </p:extLst>
          </p:nvPr>
        </p:nvGraphicFramePr>
        <p:xfrm>
          <a:off x="5938982" y="1619681"/>
          <a:ext cx="5414818" cy="40978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22518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255153"/>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308673" y="1368402"/>
            <a:ext cx="5181600" cy="4874090"/>
          </a:xfrm>
        </p:spPr>
        <p:txBody>
          <a:bodyPr>
            <a:normAutofit fontScale="92500" lnSpcReduction="10000"/>
          </a:bodyPr>
          <a:lstStyle/>
          <a:p>
            <a:pPr marL="0" indent="0" algn="just">
              <a:lnSpc>
                <a:spcPct val="120000"/>
              </a:lnSpc>
              <a:buNone/>
            </a:pPr>
            <a:r>
              <a:rPr lang="es-MX" sz="1400" dirty="0">
                <a:latin typeface="Aptos" panose="020B0004020202020204" pitchFamily="34" charset="0"/>
              </a:rPr>
              <a:t>Durante el primer trimestre del año 2025, se registró un cumplimiento del </a:t>
            </a:r>
            <a:r>
              <a:rPr lang="es-MX" sz="1400" b="1" dirty="0">
                <a:latin typeface="Aptos" panose="020B0004020202020204" pitchFamily="34" charset="0"/>
              </a:rPr>
              <a:t>100% </a:t>
            </a:r>
            <a:r>
              <a:rPr lang="es-MX" sz="1400" dirty="0">
                <a:latin typeface="Aptos" panose="020B0004020202020204" pitchFamily="34" charset="0"/>
              </a:rPr>
              <a:t>en las 4 actividades programadas en la Zona Fundacional del Municipio, lo cual refleja una ejecución puntual de los objetivos estratégicos establecidos.</a:t>
            </a:r>
          </a:p>
          <a:p>
            <a:pPr marL="0" indent="0" algn="just">
              <a:lnSpc>
                <a:spcPct val="120000"/>
              </a:lnSpc>
              <a:buNone/>
            </a:pPr>
            <a:r>
              <a:rPr lang="es-MX" sz="1400" dirty="0">
                <a:latin typeface="Aptos" panose="020B0004020202020204" pitchFamily="34" charset="0"/>
              </a:rPr>
              <a:t>Los resultados detallados por tipo de actividad fueron los siguientes:</a:t>
            </a:r>
          </a:p>
          <a:p>
            <a:pPr algn="just">
              <a:lnSpc>
                <a:spcPct val="120000"/>
              </a:lnSpc>
            </a:pPr>
            <a:r>
              <a:rPr lang="es-MX" sz="1400" dirty="0">
                <a:latin typeface="Aptos" panose="020B0004020202020204" pitchFamily="34" charset="0"/>
              </a:rPr>
              <a:t>Se llevaron a cabo 8 actividades destinadas a la mejora de la imagen urbana de espacios públicos, cumpliendo en su totalidad con lo programado.</a:t>
            </a:r>
          </a:p>
          <a:p>
            <a:pPr algn="just">
              <a:lnSpc>
                <a:spcPct val="120000"/>
              </a:lnSpc>
            </a:pPr>
            <a:r>
              <a:rPr lang="es-MX" sz="1400" dirty="0">
                <a:latin typeface="Aptos" panose="020B0004020202020204" pitchFamily="34" charset="0"/>
              </a:rPr>
              <a:t>Se realizaron 3 proyectos participativos de infraestructura, alcanzando la meta establecida en su totalidad.</a:t>
            </a:r>
          </a:p>
          <a:p>
            <a:pPr algn="just">
              <a:lnSpc>
                <a:spcPct val="120000"/>
              </a:lnSpc>
            </a:pPr>
            <a:r>
              <a:rPr lang="es-MX" sz="1400" dirty="0">
                <a:latin typeface="Aptos" panose="020B0004020202020204" pitchFamily="34" charset="0"/>
              </a:rPr>
              <a:t>Se desarrollaron 12 acciones sociales y culturales, con un cumplimiento de la meta.</a:t>
            </a:r>
          </a:p>
          <a:p>
            <a:pPr algn="just">
              <a:lnSpc>
                <a:spcPct val="120000"/>
              </a:lnSpc>
            </a:pPr>
            <a:r>
              <a:rPr lang="es-MX" sz="1400" dirty="0">
                <a:latin typeface="Aptos" panose="020B0004020202020204" pitchFamily="34" charset="0"/>
              </a:rPr>
              <a:t>Finalmente, se ejecutaron 8 actividades estratégicas orientadas a la mejora del medio ambiente en la Zona Fundacional, cumpliendo también con lo previsto.</a:t>
            </a:r>
          </a:p>
          <a:p>
            <a:pPr marL="0" indent="0" algn="just">
              <a:lnSpc>
                <a:spcPct val="120000"/>
              </a:lnSpc>
              <a:buNone/>
            </a:pPr>
            <a:r>
              <a:rPr lang="es-MX" sz="1400" dirty="0">
                <a:latin typeface="Aptos" panose="020B0004020202020204" pitchFamily="34" charset="0"/>
              </a:rPr>
              <a:t>Este nivel de cumplimiento demuestra un alto grado de organización, coordinación interinstitucional y compromiso con el desarrollo sostenible y cultural de la zona fundacional del municipio.</a:t>
            </a:r>
          </a:p>
          <a:p>
            <a:pPr marL="0" indent="0" algn="just">
              <a:buNone/>
            </a:pPr>
            <a:endParaRPr lang="es-MX" sz="800" dirty="0">
              <a:highlight>
                <a:srgbClr val="FFFF00"/>
              </a:highlight>
            </a:endParaRPr>
          </a:p>
        </p:txBody>
      </p:sp>
      <p:pic>
        <p:nvPicPr>
          <p:cNvPr id="2" name="Imagen 1">
            <a:extLst>
              <a:ext uri="{FF2B5EF4-FFF2-40B4-BE49-F238E27FC236}">
                <a16:creationId xmlns:a16="http://schemas.microsoft.com/office/drawing/2014/main" id="{D8D8CCE8-3D9B-6022-C530-D736219EE5F5}"/>
              </a:ext>
            </a:extLst>
          </p:cNvPr>
          <p:cNvPicPr>
            <a:picLocks noChangeAspect="1"/>
          </p:cNvPicPr>
          <p:nvPr/>
        </p:nvPicPr>
        <p:blipFill>
          <a:blip r:embed="rId3"/>
          <a:stretch>
            <a:fillRect/>
          </a:stretch>
        </p:blipFill>
        <p:spPr>
          <a:xfrm>
            <a:off x="1031099" y="615508"/>
            <a:ext cx="3785944" cy="603556"/>
          </a:xfrm>
          <a:prstGeom prst="rect">
            <a:avLst/>
          </a:prstGeom>
        </p:spPr>
      </p:pic>
      <p:graphicFrame>
        <p:nvGraphicFramePr>
          <p:cNvPr id="3" name="Gráfico 2">
            <a:extLst>
              <a:ext uri="{FF2B5EF4-FFF2-40B4-BE49-F238E27FC236}">
                <a16:creationId xmlns:a16="http://schemas.microsoft.com/office/drawing/2014/main" id="{A7B11976-BC87-4CEA-A3B3-D6441D4BA195}"/>
              </a:ext>
            </a:extLst>
          </p:cNvPr>
          <p:cNvGraphicFramePr>
            <a:graphicFrameLocks/>
          </p:cNvGraphicFramePr>
          <p:nvPr>
            <p:extLst>
              <p:ext uri="{D42A27DB-BD31-4B8C-83A1-F6EECF244321}">
                <p14:modId xmlns:p14="http://schemas.microsoft.com/office/powerpoint/2010/main" val="4032495495"/>
              </p:ext>
            </p:extLst>
          </p:nvPr>
        </p:nvGraphicFramePr>
        <p:xfrm>
          <a:off x="5677318" y="1477108"/>
          <a:ext cx="6310365" cy="37880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953456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00538" y="1308818"/>
            <a:ext cx="11827265" cy="103641"/>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2125409" y="379053"/>
            <a:ext cx="8360913"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0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Gestión Administrativa del Proyecto Distrito Cancún</a:t>
            </a:r>
          </a:p>
        </p:txBody>
      </p:sp>
      <p:pic>
        <p:nvPicPr>
          <p:cNvPr id="3" name="Imagen 2">
            <a:extLst>
              <a:ext uri="{FF2B5EF4-FFF2-40B4-BE49-F238E27FC236}">
                <a16:creationId xmlns:a16="http://schemas.microsoft.com/office/drawing/2014/main" id="{B69D40A4-4259-3C0E-F7DA-B128C17F8C4C}"/>
              </a:ext>
            </a:extLst>
          </p:cNvPr>
          <p:cNvPicPr>
            <a:picLocks noChangeAspect="1"/>
          </p:cNvPicPr>
          <p:nvPr/>
        </p:nvPicPr>
        <p:blipFill>
          <a:blip r:embed="rId3"/>
          <a:stretch>
            <a:fillRect/>
          </a:stretch>
        </p:blipFill>
        <p:spPr>
          <a:xfrm>
            <a:off x="200538" y="1714500"/>
            <a:ext cx="2571750" cy="3429000"/>
          </a:xfrm>
          <a:prstGeom prst="rect">
            <a:avLst/>
          </a:prstGeom>
        </p:spPr>
      </p:pic>
      <p:pic>
        <p:nvPicPr>
          <p:cNvPr id="8" name="Imagen 7">
            <a:extLst>
              <a:ext uri="{FF2B5EF4-FFF2-40B4-BE49-F238E27FC236}">
                <a16:creationId xmlns:a16="http://schemas.microsoft.com/office/drawing/2014/main" id="{2AA6A576-D611-96DB-FE62-CF1D8C3CC447}"/>
              </a:ext>
            </a:extLst>
          </p:cNvPr>
          <p:cNvPicPr>
            <a:picLocks noChangeAspect="1"/>
          </p:cNvPicPr>
          <p:nvPr/>
        </p:nvPicPr>
        <p:blipFill>
          <a:blip r:embed="rId4"/>
          <a:stretch>
            <a:fillRect/>
          </a:stretch>
        </p:blipFill>
        <p:spPr>
          <a:xfrm>
            <a:off x="9141999" y="1568503"/>
            <a:ext cx="2782122" cy="3709496"/>
          </a:xfrm>
          <a:prstGeom prst="rect">
            <a:avLst/>
          </a:prstGeom>
        </p:spPr>
      </p:pic>
      <p:pic>
        <p:nvPicPr>
          <p:cNvPr id="11" name="Imagen 10">
            <a:extLst>
              <a:ext uri="{FF2B5EF4-FFF2-40B4-BE49-F238E27FC236}">
                <a16:creationId xmlns:a16="http://schemas.microsoft.com/office/drawing/2014/main" id="{A1B8EDBE-090B-1FEA-1AE2-449075415BA9}"/>
              </a:ext>
            </a:extLst>
          </p:cNvPr>
          <p:cNvPicPr>
            <a:picLocks noChangeAspect="1"/>
          </p:cNvPicPr>
          <p:nvPr/>
        </p:nvPicPr>
        <p:blipFill>
          <a:blip r:embed="rId5"/>
          <a:stretch>
            <a:fillRect/>
          </a:stretch>
        </p:blipFill>
        <p:spPr>
          <a:xfrm>
            <a:off x="2914650" y="2315255"/>
            <a:ext cx="6084987" cy="2806700"/>
          </a:xfrm>
          <a:prstGeom prst="rect">
            <a:avLst/>
          </a:prstGeom>
        </p:spPr>
      </p:pic>
    </p:spTree>
    <p:extLst>
      <p:ext uri="{BB962C8B-B14F-4D97-AF65-F5344CB8AC3E}">
        <p14:creationId xmlns:p14="http://schemas.microsoft.com/office/powerpoint/2010/main" val="35163908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87279" y="1347995"/>
            <a:ext cx="5962095" cy="1856844"/>
          </a:xfrm>
        </p:spPr>
        <p:txBody>
          <a:bodyPr>
            <a:noAutofit/>
          </a:bodyPr>
          <a:lstStyle/>
          <a:p>
            <a:pPr marL="0" indent="0" algn="just">
              <a:buNone/>
            </a:pPr>
            <a:r>
              <a:rPr lang="es-ES" sz="1500" dirty="0"/>
              <a:t>La Dirección General de Planeación Municipal entrega mediante su COMPONENTE Informes de los Programas Presupuestarios y Proyectos de Inversión con enfoque de inclusión. </a:t>
            </a:r>
          </a:p>
          <a:p>
            <a:pPr marL="0" indent="0" algn="just">
              <a:buNone/>
            </a:pPr>
            <a:r>
              <a:rPr lang="es-ES" sz="1500" dirty="0"/>
              <a:t>El logro de su objetivo lo hace mediante 3 indicadores: Ingreso del FAISMUN ejercido (Fondo de Aportación para la Infraestructura Social Municipal), Ingreso del FORTAMUN ejercido (Fondo de Aportaciones para el Fortalecimiento de los Municipios) y el Índice de Consolidación del modelo </a:t>
            </a:r>
            <a:r>
              <a:rPr lang="es-ES" sz="1500" dirty="0" err="1"/>
              <a:t>PbR</a:t>
            </a:r>
            <a:r>
              <a:rPr lang="es-ES" sz="1500" dirty="0"/>
              <a:t>-SED.</a:t>
            </a:r>
            <a:endParaRPr lang="es-MX" sz="1500" dirty="0"/>
          </a:p>
        </p:txBody>
      </p:sp>
      <p:graphicFrame>
        <p:nvGraphicFramePr>
          <p:cNvPr id="5" name="Gráfico 4">
            <a:extLst>
              <a:ext uri="{FF2B5EF4-FFF2-40B4-BE49-F238E27FC236}">
                <a16:creationId xmlns:a16="http://schemas.microsoft.com/office/drawing/2014/main" id="{887692A2-E043-46FD-B816-5528F6CB827E}"/>
              </a:ext>
            </a:extLst>
          </p:cNvPr>
          <p:cNvGraphicFramePr>
            <a:graphicFrameLocks/>
          </p:cNvGraphicFramePr>
          <p:nvPr>
            <p:extLst>
              <p:ext uri="{D42A27DB-BD31-4B8C-83A1-F6EECF244321}">
                <p14:modId xmlns:p14="http://schemas.microsoft.com/office/powerpoint/2010/main" val="1968714191"/>
              </p:ext>
            </p:extLst>
          </p:nvPr>
        </p:nvGraphicFramePr>
        <p:xfrm>
          <a:off x="6853382" y="415636"/>
          <a:ext cx="5274757" cy="32153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id="{C0680011-030B-43E6-9463-2E899C8E7105}"/>
              </a:ext>
            </a:extLst>
          </p:cNvPr>
          <p:cNvGraphicFramePr>
            <a:graphicFrameLocks/>
          </p:cNvGraphicFramePr>
          <p:nvPr>
            <p:extLst>
              <p:ext uri="{D42A27DB-BD31-4B8C-83A1-F6EECF244321}">
                <p14:modId xmlns:p14="http://schemas.microsoft.com/office/powerpoint/2010/main" val="1429900469"/>
              </p:ext>
            </p:extLst>
          </p:nvPr>
        </p:nvGraphicFramePr>
        <p:xfrm>
          <a:off x="7241309" y="3750419"/>
          <a:ext cx="4673600" cy="2623749"/>
        </p:xfrm>
        <a:graphic>
          <a:graphicData uri="http://schemas.openxmlformats.org/drawingml/2006/chart">
            <c:chart xmlns:c="http://schemas.openxmlformats.org/drawingml/2006/chart" xmlns:r="http://schemas.openxmlformats.org/officeDocument/2006/relationships" r:id="rId3"/>
          </a:graphicData>
        </a:graphic>
      </p:graphicFrame>
      <p:sp>
        <p:nvSpPr>
          <p:cNvPr id="7" name="Marcador de contenido 2">
            <a:extLst>
              <a:ext uri="{FF2B5EF4-FFF2-40B4-BE49-F238E27FC236}">
                <a16:creationId xmlns:a16="http://schemas.microsoft.com/office/drawing/2014/main" id="{2AC906C3-BE99-871C-94B9-14D2FBCED34E}"/>
              </a:ext>
            </a:extLst>
          </p:cNvPr>
          <p:cNvSpPr txBox="1">
            <a:spLocks/>
          </p:cNvSpPr>
          <p:nvPr/>
        </p:nvSpPr>
        <p:spPr>
          <a:xfrm>
            <a:off x="687279" y="3407615"/>
            <a:ext cx="5962095" cy="31347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s-ES" sz="1500" dirty="0"/>
              <a:t>Al cierre del trimestre, respecto del FAISMUN ejercido (Fondo de Aportación para la Infraestructura Social Municipal) no hay avance, toda vez que los expedientes de obra se encuentran en procesos de validación.</a:t>
            </a:r>
            <a:endParaRPr lang="es-ES" sz="1500" dirty="0">
              <a:highlight>
                <a:srgbClr val="FFFF00"/>
              </a:highlight>
            </a:endParaRPr>
          </a:p>
          <a:p>
            <a:pPr marL="0" indent="0" algn="just">
              <a:buFont typeface="Arial" panose="020B0604020202020204" pitchFamily="34" charset="0"/>
              <a:buNone/>
            </a:pPr>
            <a:r>
              <a:rPr lang="es-ES" sz="1500" dirty="0"/>
              <a:t>En cuanto al FORTAMUN ejercido (Fondo de Aportaciones para el Fortalecimiento de los Municipios) se cumplió con lo planeado al </a:t>
            </a:r>
            <a:r>
              <a:rPr lang="es-ES" sz="1500" b="1" dirty="0"/>
              <a:t>100%</a:t>
            </a:r>
            <a:r>
              <a:rPr lang="es-ES" sz="1500" dirty="0"/>
              <a:t>, al ejercer la totalidad de lo programado, respecto del: saneamiento financiero, nómina de seguridad pública y nóminas.</a:t>
            </a:r>
          </a:p>
          <a:p>
            <a:pPr marL="0" indent="0" algn="just">
              <a:buFont typeface="Arial" panose="020B0604020202020204" pitchFamily="34" charset="0"/>
              <a:buNone/>
            </a:pPr>
            <a:r>
              <a:rPr lang="es-ES" sz="1500" dirty="0"/>
              <a:t>Por otra parte, el resultado obtenido en el Diagnóstico PBR-SED 2025 representó un avance trimestral del </a:t>
            </a:r>
            <a:r>
              <a:rPr lang="es-ES" sz="1500" b="1" dirty="0"/>
              <a:t>94.89%, </a:t>
            </a:r>
            <a:r>
              <a:rPr lang="es-ES" sz="1500" dirty="0"/>
              <a:t>al obtener 85.4% frente al 90% contemplado, en el Índice de Consolidación</a:t>
            </a:r>
            <a:r>
              <a:rPr lang="es-ES" sz="1500" b="1" dirty="0"/>
              <a:t>.</a:t>
            </a:r>
            <a:r>
              <a:rPr lang="es-ES" sz="1500" dirty="0"/>
              <a:t> </a:t>
            </a:r>
            <a:endParaRPr lang="es-MX" sz="15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4"/>
          <a:stretch>
            <a:fillRect/>
          </a:stretch>
        </p:blipFill>
        <p:spPr>
          <a:xfrm>
            <a:off x="300874" y="6625945"/>
            <a:ext cx="11827265" cy="103641"/>
          </a:xfrm>
          <a:prstGeom prst="rect">
            <a:avLst/>
          </a:prstGeom>
        </p:spPr>
      </p:pic>
      <p:pic>
        <p:nvPicPr>
          <p:cNvPr id="2" name="Imagen 1">
            <a:extLst>
              <a:ext uri="{FF2B5EF4-FFF2-40B4-BE49-F238E27FC236}">
                <a16:creationId xmlns:a16="http://schemas.microsoft.com/office/drawing/2014/main" id="{F951AB8F-2214-4F43-51E1-A7F7AC4FCF08}"/>
              </a:ext>
            </a:extLst>
          </p:cNvPr>
          <p:cNvPicPr>
            <a:picLocks noChangeAspect="1"/>
          </p:cNvPicPr>
          <p:nvPr/>
        </p:nvPicPr>
        <p:blipFill>
          <a:blip r:embed="rId5"/>
          <a:stretch>
            <a:fillRect/>
          </a:stretch>
        </p:blipFill>
        <p:spPr>
          <a:xfrm>
            <a:off x="687279" y="315594"/>
            <a:ext cx="3193462" cy="754553"/>
          </a:xfrm>
          <a:prstGeom prst="rect">
            <a:avLst/>
          </a:prstGeom>
        </p:spPr>
      </p:pic>
    </p:spTree>
    <p:extLst>
      <p:ext uri="{BB962C8B-B14F-4D97-AF65-F5344CB8AC3E}">
        <p14:creationId xmlns:p14="http://schemas.microsoft.com/office/powerpoint/2010/main" val="1837602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438940" y="4237529"/>
            <a:ext cx="5104660" cy="1856844"/>
          </a:xfrm>
        </p:spPr>
        <p:txBody>
          <a:bodyPr>
            <a:noAutofit/>
          </a:bodyPr>
          <a:lstStyle/>
          <a:p>
            <a:pPr marL="0" indent="0" algn="just">
              <a:buNone/>
            </a:pPr>
            <a:r>
              <a:rPr lang="es-ES" sz="1700" dirty="0"/>
              <a:t>Se realizaron 2 aspectos susceptibles de mejora en las herramientas de Planeación: en el Formato de Seguimiento de avance en cumplimiento de metas y objetivos 2025 y en la Cédula de avance de cumplimiento de los objetivos y metas 2025, cumpliendo con ello la meta programada, con el </a:t>
            </a:r>
            <a:r>
              <a:rPr lang="es-ES" sz="1700" b="1" dirty="0"/>
              <a:t>100%</a:t>
            </a:r>
            <a:r>
              <a:rPr lang="es-ES" sz="1700" dirty="0"/>
              <a:t> en el trimestre.</a:t>
            </a:r>
            <a:endParaRPr lang="es-MX" sz="1700" dirty="0"/>
          </a:p>
        </p:txBody>
      </p:sp>
      <p:pic>
        <p:nvPicPr>
          <p:cNvPr id="8" name="Imagen 7">
            <a:extLst>
              <a:ext uri="{FF2B5EF4-FFF2-40B4-BE49-F238E27FC236}">
                <a16:creationId xmlns:a16="http://schemas.microsoft.com/office/drawing/2014/main" id="{B5E1FCFF-F2BF-11B6-485D-CE190D0BC1E9}"/>
              </a:ext>
            </a:extLst>
          </p:cNvPr>
          <p:cNvPicPr>
            <a:picLocks noChangeAspect="1"/>
          </p:cNvPicPr>
          <p:nvPr/>
        </p:nvPicPr>
        <p:blipFill>
          <a:blip r:embed="rId2"/>
          <a:stretch>
            <a:fillRect/>
          </a:stretch>
        </p:blipFill>
        <p:spPr>
          <a:xfrm>
            <a:off x="300874" y="6625945"/>
            <a:ext cx="11827265" cy="103641"/>
          </a:xfrm>
          <a:prstGeom prst="rect">
            <a:avLst/>
          </a:prstGeom>
        </p:spPr>
      </p:pic>
      <p:graphicFrame>
        <p:nvGraphicFramePr>
          <p:cNvPr id="9" name="Gráfico 8">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521001516"/>
              </p:ext>
            </p:extLst>
          </p:nvPr>
        </p:nvGraphicFramePr>
        <p:xfrm>
          <a:off x="636784" y="1261089"/>
          <a:ext cx="4979822" cy="27957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áfico 9">
            <a:extLst>
              <a:ext uri="{FF2B5EF4-FFF2-40B4-BE49-F238E27FC236}">
                <a16:creationId xmlns:a16="http://schemas.microsoft.com/office/drawing/2014/main" id="{8D99F5A6-9496-440F-9976-2CAF6F33FD74}"/>
              </a:ext>
            </a:extLst>
          </p:cNvPr>
          <p:cNvGraphicFramePr>
            <a:graphicFrameLocks/>
          </p:cNvGraphicFramePr>
          <p:nvPr>
            <p:extLst>
              <p:ext uri="{D42A27DB-BD31-4B8C-83A1-F6EECF244321}">
                <p14:modId xmlns:p14="http://schemas.microsoft.com/office/powerpoint/2010/main" val="4267728342"/>
              </p:ext>
            </p:extLst>
          </p:nvPr>
        </p:nvGraphicFramePr>
        <p:xfrm>
          <a:off x="6096000" y="1216677"/>
          <a:ext cx="5790541" cy="2795755"/>
        </p:xfrm>
        <a:graphic>
          <a:graphicData uri="http://schemas.openxmlformats.org/drawingml/2006/chart">
            <c:chart xmlns:c="http://schemas.openxmlformats.org/drawingml/2006/chart" xmlns:r="http://schemas.openxmlformats.org/officeDocument/2006/relationships" r:id="rId4"/>
          </a:graphicData>
        </a:graphic>
      </p:graphicFrame>
      <p:sp>
        <p:nvSpPr>
          <p:cNvPr id="11" name="Marcador de contenido 2">
            <a:extLst>
              <a:ext uri="{FF2B5EF4-FFF2-40B4-BE49-F238E27FC236}">
                <a16:creationId xmlns:a16="http://schemas.microsoft.com/office/drawing/2014/main" id="{C156B087-7E36-34A0-7A72-0095BCDE7B59}"/>
              </a:ext>
            </a:extLst>
          </p:cNvPr>
          <p:cNvSpPr txBox="1">
            <a:spLocks/>
          </p:cNvSpPr>
          <p:nvPr/>
        </p:nvSpPr>
        <p:spPr>
          <a:xfrm>
            <a:off x="636785" y="4264655"/>
            <a:ext cx="4979822" cy="1856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ES" sz="1800" dirty="0"/>
              <a:t>En el trimestre que se reporta, se obtiene un cumplimiento del 100%, en los Programas Presupuestarios de las Dependencias y Entidades Municipales.</a:t>
            </a:r>
          </a:p>
        </p:txBody>
      </p:sp>
      <p:pic>
        <p:nvPicPr>
          <p:cNvPr id="2" name="Imagen 1">
            <a:extLst>
              <a:ext uri="{FF2B5EF4-FFF2-40B4-BE49-F238E27FC236}">
                <a16:creationId xmlns:a16="http://schemas.microsoft.com/office/drawing/2014/main" id="{F4340A5D-965E-F4B6-4332-705AB2D0A875}"/>
              </a:ext>
            </a:extLst>
          </p:cNvPr>
          <p:cNvPicPr>
            <a:picLocks noChangeAspect="1"/>
          </p:cNvPicPr>
          <p:nvPr/>
        </p:nvPicPr>
        <p:blipFill>
          <a:blip r:embed="rId5"/>
          <a:stretch>
            <a:fillRect/>
          </a:stretch>
        </p:blipFill>
        <p:spPr>
          <a:xfrm>
            <a:off x="636784" y="252896"/>
            <a:ext cx="3194581" cy="755970"/>
          </a:xfrm>
          <a:prstGeom prst="rect">
            <a:avLst/>
          </a:prstGeom>
        </p:spPr>
      </p:pic>
    </p:spTree>
    <p:extLst>
      <p:ext uri="{BB962C8B-B14F-4D97-AF65-F5344CB8AC3E}">
        <p14:creationId xmlns:p14="http://schemas.microsoft.com/office/powerpoint/2010/main" val="2381049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stretch>
            <a:fillRect/>
          </a:stretch>
        </p:blipFill>
        <p:spPr>
          <a:xfrm>
            <a:off x="219559" y="1068305"/>
            <a:ext cx="11827265" cy="103641"/>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General de Planeación Municipal </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highlight>
                <a:srgbClr val="FFFF00"/>
              </a:highlight>
              <a:uLnTx/>
              <a:uFillTx/>
              <a:ea typeface="+mn-ea"/>
              <a:cs typeface="+mn-cs"/>
            </a:endParaRPr>
          </a:p>
        </p:txBody>
      </p:sp>
      <p:pic>
        <p:nvPicPr>
          <p:cNvPr id="3" name="Imagen 2">
            <a:extLst>
              <a:ext uri="{FF2B5EF4-FFF2-40B4-BE49-F238E27FC236}">
                <a16:creationId xmlns:a16="http://schemas.microsoft.com/office/drawing/2014/main" id="{4E91F24B-8A9D-FC1D-0C66-50BACB5A2EF5}"/>
              </a:ext>
            </a:extLst>
          </p:cNvPr>
          <p:cNvPicPr>
            <a:picLocks noChangeAspect="1"/>
          </p:cNvPicPr>
          <p:nvPr/>
        </p:nvPicPr>
        <p:blipFill>
          <a:blip r:embed="rId4"/>
          <a:stretch>
            <a:fillRect/>
          </a:stretch>
        </p:blipFill>
        <p:spPr>
          <a:xfrm>
            <a:off x="5669997" y="1565275"/>
            <a:ext cx="6102903" cy="4577178"/>
          </a:xfrm>
          <a:prstGeom prst="rect">
            <a:avLst/>
          </a:prstGeom>
        </p:spPr>
      </p:pic>
      <p:pic>
        <p:nvPicPr>
          <p:cNvPr id="7" name="Imagen 6">
            <a:extLst>
              <a:ext uri="{FF2B5EF4-FFF2-40B4-BE49-F238E27FC236}">
                <a16:creationId xmlns:a16="http://schemas.microsoft.com/office/drawing/2014/main" id="{36A6445A-D5E9-2100-1983-7A42A8474F9A}"/>
              </a:ext>
            </a:extLst>
          </p:cNvPr>
          <p:cNvPicPr>
            <a:picLocks noChangeAspect="1"/>
          </p:cNvPicPr>
          <p:nvPr/>
        </p:nvPicPr>
        <p:blipFill>
          <a:blip r:embed="rId5"/>
          <a:stretch>
            <a:fillRect/>
          </a:stretch>
        </p:blipFill>
        <p:spPr>
          <a:xfrm>
            <a:off x="419100" y="1557337"/>
            <a:ext cx="4991100" cy="3743325"/>
          </a:xfrm>
          <a:prstGeom prst="rect">
            <a:avLst/>
          </a:prstGeom>
        </p:spPr>
      </p:pic>
    </p:spTree>
    <p:extLst>
      <p:ext uri="{BB962C8B-B14F-4D97-AF65-F5344CB8AC3E}">
        <p14:creationId xmlns:p14="http://schemas.microsoft.com/office/powerpoint/2010/main" val="4075937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74FF4F5-6CAA-EC8E-47D5-6CB44926A67E}"/>
              </a:ext>
            </a:extLst>
          </p:cNvPr>
          <p:cNvSpPr>
            <a:spLocks noGrp="1"/>
          </p:cNvSpPr>
          <p:nvPr>
            <p:ph idx="1"/>
          </p:nvPr>
        </p:nvSpPr>
        <p:spPr>
          <a:xfrm>
            <a:off x="687279" y="1080400"/>
            <a:ext cx="10436441" cy="2024968"/>
          </a:xfrm>
        </p:spPr>
        <p:txBody>
          <a:bodyPr>
            <a:noAutofit/>
          </a:bodyPr>
          <a:lstStyle/>
          <a:p>
            <a:pPr marL="0" indent="0" algn="just">
              <a:buNone/>
            </a:pPr>
            <a:r>
              <a:rPr lang="es-ES" sz="1500" dirty="0"/>
              <a:t>La Dirección de Inclusión de las Personas con Discapacidad tiene por objeto normar las medidas y acciones que contribuyan a promover, proteger y asegurar el pleno ejercicio de los derechos humanos y libertades fundamentales de las personas con discapacidad, asegurando su plena inclusión a la sociedad en un marco de respeto, igualdad y equiparación de oportunidades.</a:t>
            </a:r>
          </a:p>
          <a:p>
            <a:pPr marL="0" indent="0" algn="just">
              <a:buNone/>
            </a:pPr>
            <a:r>
              <a:rPr lang="es-ES" sz="1500" dirty="0"/>
              <a:t>El logro de su objetivo lo hace mediante 4</a:t>
            </a:r>
            <a:r>
              <a:rPr lang="es-ES" sz="1500" b="1" dirty="0"/>
              <a:t> </a:t>
            </a:r>
            <a:r>
              <a:rPr lang="es-ES" sz="1500" dirty="0"/>
              <a:t>indicadores de gestión</a:t>
            </a:r>
            <a:r>
              <a:rPr lang="es-ES" sz="1500" b="1" dirty="0"/>
              <a:t>, </a:t>
            </a:r>
            <a:r>
              <a:rPr lang="es-ES" sz="1500" dirty="0"/>
              <a:t>mismos que obtuvieron el </a:t>
            </a:r>
            <a:r>
              <a:rPr lang="es-ES" sz="1500" b="1" dirty="0"/>
              <a:t>100%</a:t>
            </a:r>
            <a:r>
              <a:rPr lang="es-ES" sz="1500" dirty="0"/>
              <a:t> de cumplimiento trimestral,</a:t>
            </a:r>
            <a:r>
              <a:rPr lang="es-ES" sz="1500" b="1" dirty="0"/>
              <a:t> </a:t>
            </a:r>
            <a:r>
              <a:rPr lang="es-ES" sz="1500" dirty="0"/>
              <a:t>los cuales se derivan en las siguientes actividades: implementación de las mesas de trabajo y reuniones en materia de inclusión de las personas con discapacidad con diversas dependencias municipales; capacitaciones a personas servidoras públicas en cultura de discapacidad y lengua de señas; solicitudes de interpretación de lengua de señas; y se participó en sinergia para la realización de eventos en beneficio de la inclusión de comunidades estudiantiles y con la ciudadanía.</a:t>
            </a:r>
            <a:endParaRPr lang="es-MX" sz="1500" dirty="0"/>
          </a:p>
        </p:txBody>
      </p:sp>
      <p:graphicFrame>
        <p:nvGraphicFramePr>
          <p:cNvPr id="2" name="Gráfico 1">
            <a:extLst>
              <a:ext uri="{FF2B5EF4-FFF2-40B4-BE49-F238E27FC236}">
                <a16:creationId xmlns:a16="http://schemas.microsoft.com/office/drawing/2014/main" id="{08B35B3F-A811-4DF3-8B4E-FA0C4F6BDA24}"/>
              </a:ext>
            </a:extLst>
          </p:cNvPr>
          <p:cNvGraphicFramePr>
            <a:graphicFrameLocks/>
          </p:cNvGraphicFramePr>
          <p:nvPr/>
        </p:nvGraphicFramePr>
        <p:xfrm>
          <a:off x="861134" y="2956264"/>
          <a:ext cx="10198591" cy="3392313"/>
        </p:xfrm>
        <a:graphic>
          <a:graphicData uri="http://schemas.openxmlformats.org/drawingml/2006/chart">
            <c:chart xmlns:c="http://schemas.openxmlformats.org/drawingml/2006/chart" xmlns:r="http://schemas.openxmlformats.org/officeDocument/2006/relationships" r:id="rId2"/>
          </a:graphicData>
        </a:graphic>
      </p:graphicFrame>
      <p:pic>
        <p:nvPicPr>
          <p:cNvPr id="8" name="Imagen 7">
            <a:extLst>
              <a:ext uri="{FF2B5EF4-FFF2-40B4-BE49-F238E27FC236}">
                <a16:creationId xmlns:a16="http://schemas.microsoft.com/office/drawing/2014/main" id="{E33268FE-9802-735F-1112-7725C0E50169}"/>
              </a:ext>
            </a:extLst>
          </p:cNvPr>
          <p:cNvPicPr>
            <a:picLocks noChangeAspect="1"/>
          </p:cNvPicPr>
          <p:nvPr/>
        </p:nvPicPr>
        <p:blipFill>
          <a:blip r:embed="rId3"/>
          <a:stretch>
            <a:fillRect/>
          </a:stretch>
        </p:blipFill>
        <p:spPr>
          <a:xfrm>
            <a:off x="182366" y="6626004"/>
            <a:ext cx="11827265" cy="103641"/>
          </a:xfrm>
          <a:prstGeom prst="rect">
            <a:avLst/>
          </a:prstGeom>
        </p:spPr>
      </p:pic>
      <p:pic>
        <p:nvPicPr>
          <p:cNvPr id="5" name="Imagen 4">
            <a:extLst>
              <a:ext uri="{FF2B5EF4-FFF2-40B4-BE49-F238E27FC236}">
                <a16:creationId xmlns:a16="http://schemas.microsoft.com/office/drawing/2014/main" id="{C7203868-EE77-4094-8D1B-B48E0F60605D}"/>
              </a:ext>
            </a:extLst>
          </p:cNvPr>
          <p:cNvPicPr>
            <a:picLocks noChangeAspect="1"/>
          </p:cNvPicPr>
          <p:nvPr/>
        </p:nvPicPr>
        <p:blipFill>
          <a:blip r:embed="rId4"/>
          <a:stretch>
            <a:fillRect/>
          </a:stretch>
        </p:blipFill>
        <p:spPr>
          <a:xfrm>
            <a:off x="687279" y="314598"/>
            <a:ext cx="3194581" cy="755970"/>
          </a:xfrm>
          <a:prstGeom prst="rect">
            <a:avLst/>
          </a:prstGeom>
        </p:spPr>
      </p:pic>
    </p:spTree>
    <p:extLst>
      <p:ext uri="{BB962C8B-B14F-4D97-AF65-F5344CB8AC3E}">
        <p14:creationId xmlns:p14="http://schemas.microsoft.com/office/powerpoint/2010/main" val="4091250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192024"/>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 de 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Dirección de </a:t>
            </a:r>
            <a:r>
              <a:rPr kumimoji="0" lang="es-ES" sz="2400" b="0" i="0" u="none" strike="noStrike" kern="1200" cap="none" spc="0" normalizeH="0" baseline="0" noProof="0" dirty="0" err="1">
                <a:ln>
                  <a:noFill/>
                </a:ln>
                <a:solidFill>
                  <a:prstClr val="black"/>
                </a:solidFill>
                <a:effectLst>
                  <a:outerShdw blurRad="38100" dist="38100" dir="2700000" algn="tl">
                    <a:srgbClr val="000000">
                      <a:alpha val="43137"/>
                    </a:srgbClr>
                  </a:outerShdw>
                </a:effectLst>
                <a:uLnTx/>
                <a:uFillTx/>
                <a:ea typeface="+mn-ea"/>
                <a:cs typeface="+mn-cs"/>
              </a:rPr>
              <a:t>Inclusi</a:t>
            </a:r>
            <a:r>
              <a:rPr lang="es-ES" sz="2400" dirty="0" err="1">
                <a:solidFill>
                  <a:prstClr val="black"/>
                </a:solidFill>
                <a:effectLst>
                  <a:outerShdw blurRad="38100" dist="38100" dir="2700000" algn="tl">
                    <a:srgbClr val="000000">
                      <a:alpha val="43137"/>
                    </a:srgbClr>
                  </a:outerShdw>
                </a:effectLst>
              </a:rPr>
              <a:t>ón</a:t>
            </a:r>
            <a:r>
              <a:rPr lang="es-ES" sz="2400" dirty="0">
                <a:solidFill>
                  <a:prstClr val="black"/>
                </a:solidFill>
                <a:effectLst>
                  <a:outerShdw blurRad="38100" dist="38100" dir="2700000" algn="tl">
                    <a:srgbClr val="000000">
                      <a:alpha val="43137"/>
                    </a:srgbClr>
                  </a:outerShdw>
                </a:effectLst>
              </a:rPr>
              <a:t> de las Personas con Discapacidad</a:t>
            </a:r>
            <a:endPar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6" name="Imagen 5">
            <a:extLst>
              <a:ext uri="{FF2B5EF4-FFF2-40B4-BE49-F238E27FC236}">
                <a16:creationId xmlns:a16="http://schemas.microsoft.com/office/drawing/2014/main" id="{B04B0A33-A462-4179-844C-3F6AAF04FD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9890" y="1522077"/>
            <a:ext cx="3780639" cy="2835479"/>
          </a:xfrm>
          <a:prstGeom prst="rect">
            <a:avLst/>
          </a:prstGeom>
        </p:spPr>
      </p:pic>
      <p:pic>
        <p:nvPicPr>
          <p:cNvPr id="8" name="Imagen 7">
            <a:extLst>
              <a:ext uri="{FF2B5EF4-FFF2-40B4-BE49-F238E27FC236}">
                <a16:creationId xmlns:a16="http://schemas.microsoft.com/office/drawing/2014/main" id="{0904E495-DC4F-4DB0-8C99-97481D3571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3438" y="3824748"/>
            <a:ext cx="3780639" cy="2588607"/>
          </a:xfrm>
          <a:prstGeom prst="rect">
            <a:avLst/>
          </a:prstGeom>
        </p:spPr>
      </p:pic>
    </p:spTree>
    <p:extLst>
      <p:ext uri="{BB962C8B-B14F-4D97-AF65-F5344CB8AC3E}">
        <p14:creationId xmlns:p14="http://schemas.microsoft.com/office/powerpoint/2010/main" val="2079493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6B53A1FA-4FF8-40AE-A08A-728B13561EA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p:spPr>
      </p:pic>
      <p:sp>
        <p:nvSpPr>
          <p:cNvPr id="6" name="Marcador de contenido 2">
            <a:extLst>
              <a:ext uri="{FF2B5EF4-FFF2-40B4-BE49-F238E27FC236}">
                <a16:creationId xmlns:a16="http://schemas.microsoft.com/office/drawing/2014/main" id="{2AEB3CA8-714F-42B6-A3C3-95EFB45516ED}"/>
              </a:ext>
            </a:extLst>
          </p:cNvPr>
          <p:cNvSpPr txBox="1">
            <a:spLocks/>
          </p:cNvSpPr>
          <p:nvPr/>
        </p:nvSpPr>
        <p:spPr>
          <a:xfrm>
            <a:off x="431173" y="1306414"/>
            <a:ext cx="4642271" cy="50231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MX" sz="1800" dirty="0"/>
              <a:t>La Unidad de Vinculación con Organismos Descentralizados tiene como función coordinar y facilitar los mecanismos de apoyo institucional necesarios para fortalecer la operación y el cumplimiento de los objetivos estratégicos de los organismos descentralizados de la Administración Pública Municipal.</a:t>
            </a:r>
          </a:p>
          <a:p>
            <a:pPr algn="just"/>
            <a:endParaRPr lang="es-MX" sz="1800" dirty="0"/>
          </a:p>
          <a:p>
            <a:pPr algn="just"/>
            <a:r>
              <a:rPr lang="es-MX" sz="1800" dirty="0"/>
              <a:t>Al primer trimestre se cumplió con el </a:t>
            </a:r>
            <a:r>
              <a:rPr lang="es-MX" sz="1800" b="1" dirty="0"/>
              <a:t>100% </a:t>
            </a:r>
            <a:r>
              <a:rPr lang="es-MX" sz="1800" dirty="0"/>
              <a:t>en la meta, al brindar las 15 atenciones y seguimientos a los Organismos Descentralizados programadas.</a:t>
            </a:r>
          </a:p>
          <a:p>
            <a:pPr algn="just"/>
            <a:endParaRPr lang="es-MX" sz="1800" dirty="0"/>
          </a:p>
          <a:p>
            <a:pPr marL="0" indent="0" algn="just">
              <a:buNone/>
            </a:pPr>
            <a:r>
              <a:rPr lang="es-MX" sz="1800" dirty="0"/>
              <a:t>En la gráfica podemos observar las metas planeada  y realizada a nivel componente en unidades  y porcentaje durante el primer trimestre.</a:t>
            </a:r>
          </a:p>
        </p:txBody>
      </p:sp>
      <p:graphicFrame>
        <p:nvGraphicFramePr>
          <p:cNvPr id="2" name="Gráfico 1">
            <a:extLst>
              <a:ext uri="{FF2B5EF4-FFF2-40B4-BE49-F238E27FC236}">
                <a16:creationId xmlns:a16="http://schemas.microsoft.com/office/drawing/2014/main" id="{89538A3C-4969-4420-B8CA-7AD648B149D3}"/>
              </a:ext>
            </a:extLst>
          </p:cNvPr>
          <p:cNvGraphicFramePr>
            <a:graphicFrameLocks/>
          </p:cNvGraphicFramePr>
          <p:nvPr>
            <p:extLst>
              <p:ext uri="{D42A27DB-BD31-4B8C-83A1-F6EECF244321}">
                <p14:modId xmlns:p14="http://schemas.microsoft.com/office/powerpoint/2010/main" val="1920428696"/>
              </p:ext>
            </p:extLst>
          </p:nvPr>
        </p:nvGraphicFramePr>
        <p:xfrm>
          <a:off x="6024593" y="896784"/>
          <a:ext cx="4960620" cy="465844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9865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4">
            <a:extLst>
              <a:ext uri="{FF2B5EF4-FFF2-40B4-BE49-F238E27FC236}">
                <a16:creationId xmlns:a16="http://schemas.microsoft.com/office/drawing/2014/main" id="{EF422B03-36B1-4FC8-B731-806C77CF11AB}"/>
              </a:ext>
            </a:extLst>
          </p:cNvPr>
          <p:cNvPicPr>
            <a:picLocks noChangeAspect="1"/>
          </p:cNvPicPr>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a:prstGeom prst="rect">
            <a:avLst/>
          </a:prstGeom>
        </p:spPr>
      </p:pic>
      <p:sp>
        <p:nvSpPr>
          <p:cNvPr id="5" name="Rectángulo 4">
            <a:extLst>
              <a:ext uri="{FF2B5EF4-FFF2-40B4-BE49-F238E27FC236}">
                <a16:creationId xmlns:a16="http://schemas.microsoft.com/office/drawing/2014/main" id="{6F38BD09-FF86-4D49-BB38-085B43497D88}"/>
              </a:ext>
            </a:extLst>
          </p:cNvPr>
          <p:cNvSpPr/>
          <p:nvPr/>
        </p:nvSpPr>
        <p:spPr>
          <a:xfrm>
            <a:off x="707572" y="1565791"/>
            <a:ext cx="4435928" cy="3139321"/>
          </a:xfrm>
          <a:prstGeom prst="rect">
            <a:avLst/>
          </a:prstGeom>
        </p:spPr>
        <p:txBody>
          <a:bodyPr wrap="square">
            <a:spAutoFit/>
          </a:bodyPr>
          <a:lstStyle/>
          <a:p>
            <a:pPr algn="just"/>
            <a:r>
              <a:rPr lang="es-MX"/>
              <a:t>Se realizaron 19 de las 20  </a:t>
            </a:r>
            <a:r>
              <a:rPr lang="es-MX" b="1"/>
              <a:t>participaciones  en sesiones de órganos colegiados </a:t>
            </a:r>
            <a:r>
              <a:rPr lang="es-MX"/>
              <a:t>programadas al primer trimestre  y se obtuvo un avance del 95% de cumplimiento en su meta trimestral.</a:t>
            </a:r>
          </a:p>
          <a:p>
            <a:pPr algn="just"/>
            <a:endParaRPr lang="es-MX"/>
          </a:p>
          <a:p>
            <a:pPr algn="just"/>
            <a:r>
              <a:rPr lang="es-MX"/>
              <a:t>Se realizaron 12 de los 12 </a:t>
            </a:r>
            <a:r>
              <a:rPr lang="es-MX" b="1"/>
              <a:t>reportes de actividades de los organismos descentralizados</a:t>
            </a:r>
            <a:r>
              <a:rPr lang="es-MX"/>
              <a:t> programados al primer trimestre  y se obtuvo un avance del 100% de cumplimiento de su meta trimestral.</a:t>
            </a:r>
            <a:endParaRPr lang="es-MX" dirty="0"/>
          </a:p>
        </p:txBody>
      </p:sp>
      <p:graphicFrame>
        <p:nvGraphicFramePr>
          <p:cNvPr id="3" name="Gráfico 2">
            <a:extLst>
              <a:ext uri="{FF2B5EF4-FFF2-40B4-BE49-F238E27FC236}">
                <a16:creationId xmlns:a16="http://schemas.microsoft.com/office/drawing/2014/main" id="{951634D7-40ED-46FE-B168-A371D93FDC25}"/>
              </a:ext>
            </a:extLst>
          </p:cNvPr>
          <p:cNvGraphicFramePr>
            <a:graphicFrameLocks/>
          </p:cNvGraphicFramePr>
          <p:nvPr>
            <p:extLst>
              <p:ext uri="{D42A27DB-BD31-4B8C-83A1-F6EECF244321}">
                <p14:modId xmlns:p14="http://schemas.microsoft.com/office/powerpoint/2010/main" val="2975721597"/>
              </p:ext>
            </p:extLst>
          </p:nvPr>
        </p:nvGraphicFramePr>
        <p:xfrm>
          <a:off x="5480280" y="1141412"/>
          <a:ext cx="6004147" cy="47879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76624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3"/>
          <a:stretch>
            <a:fillRect/>
          </a:stretch>
        </p:blipFill>
        <p:spPr>
          <a:xfrm>
            <a:off x="245109" y="463493"/>
            <a:ext cx="11823700" cy="101600"/>
          </a:xfrm>
          <a:prstGeom prst="rect">
            <a:avLst/>
          </a:prstGeom>
        </p:spPr>
      </p:pic>
      <p:pic>
        <p:nvPicPr>
          <p:cNvPr id="11" name="Imagen 10">
            <a:extLst>
              <a:ext uri="{FF2B5EF4-FFF2-40B4-BE49-F238E27FC236}">
                <a16:creationId xmlns:a16="http://schemas.microsoft.com/office/drawing/2014/main" id="{04A564CD-09FD-4246-94B1-E3EE6E6DEE13}"/>
              </a:ext>
            </a:extLst>
          </p:cNvPr>
          <p:cNvPicPr>
            <a:picLocks noChangeAspect="1"/>
          </p:cNvPicPr>
          <p:nvPr/>
        </p:nvPicPr>
        <p:blipFill rotWithShape="1">
          <a:blip r:embed="rId4" cstate="print"/>
          <a:srcRect l="9814" t="15703" r="9130" b="11570"/>
          <a:stretch/>
        </p:blipFill>
        <p:spPr>
          <a:xfrm>
            <a:off x="8852788" y="2635935"/>
            <a:ext cx="2084756" cy="903969"/>
          </a:xfrm>
          <a:prstGeom prst="rect">
            <a:avLst/>
          </a:prstGeom>
        </p:spPr>
      </p:pic>
      <p:pic>
        <p:nvPicPr>
          <p:cNvPr id="18" name="Imagen 17">
            <a:extLst>
              <a:ext uri="{FF2B5EF4-FFF2-40B4-BE49-F238E27FC236}">
                <a16:creationId xmlns:a16="http://schemas.microsoft.com/office/drawing/2014/main" id="{AB5BB5F6-8090-BC76-2104-E6072D1250E9}"/>
              </a:ext>
            </a:extLst>
          </p:cNvPr>
          <p:cNvPicPr>
            <a:picLocks noChangeAspect="1"/>
          </p:cNvPicPr>
          <p:nvPr/>
        </p:nvPicPr>
        <p:blipFill>
          <a:blip r:embed="rId5"/>
          <a:stretch>
            <a:fillRect/>
          </a:stretch>
        </p:blipFill>
        <p:spPr>
          <a:xfrm>
            <a:off x="255731" y="2750180"/>
            <a:ext cx="2583984" cy="789551"/>
          </a:xfrm>
          <a:prstGeom prst="rect">
            <a:avLst/>
          </a:prstGeom>
        </p:spPr>
      </p:pic>
      <p:grpSp>
        <p:nvGrpSpPr>
          <p:cNvPr id="30" name="Grupo 29">
            <a:extLst>
              <a:ext uri="{FF2B5EF4-FFF2-40B4-BE49-F238E27FC236}">
                <a16:creationId xmlns:a16="http://schemas.microsoft.com/office/drawing/2014/main" id="{82A596B1-9ADA-3432-5D77-B660B874076D}"/>
              </a:ext>
            </a:extLst>
          </p:cNvPr>
          <p:cNvGrpSpPr/>
          <p:nvPr/>
        </p:nvGrpSpPr>
        <p:grpSpPr>
          <a:xfrm>
            <a:off x="336334" y="1336585"/>
            <a:ext cx="1918059" cy="789551"/>
            <a:chOff x="1058587" y="1303411"/>
            <a:chExt cx="2176120" cy="904875"/>
          </a:xfrm>
        </p:grpSpPr>
        <p:pic>
          <p:nvPicPr>
            <p:cNvPr id="27" name="Imagen 26">
              <a:extLst>
                <a:ext uri="{FF2B5EF4-FFF2-40B4-BE49-F238E27FC236}">
                  <a16:creationId xmlns:a16="http://schemas.microsoft.com/office/drawing/2014/main" id="{C5FB613D-D93F-9ED1-17A2-7F9CF8AF4A07}"/>
                </a:ext>
              </a:extLst>
            </p:cNvPr>
            <p:cNvPicPr>
              <a:picLocks noChangeAspect="1"/>
            </p:cNvPicPr>
            <p:nvPr/>
          </p:nvPicPr>
          <p:blipFill>
            <a:blip r:embed="rId6"/>
            <a:stretch>
              <a:fillRect/>
            </a:stretch>
          </p:blipFill>
          <p:spPr>
            <a:xfrm>
              <a:off x="1920257" y="1327224"/>
              <a:ext cx="1314450" cy="857250"/>
            </a:xfrm>
            <a:prstGeom prst="rect">
              <a:avLst/>
            </a:prstGeom>
          </p:spPr>
        </p:pic>
        <p:pic>
          <p:nvPicPr>
            <p:cNvPr id="29" name="Imagen 28">
              <a:extLst>
                <a:ext uri="{FF2B5EF4-FFF2-40B4-BE49-F238E27FC236}">
                  <a16:creationId xmlns:a16="http://schemas.microsoft.com/office/drawing/2014/main" id="{BF8C254A-AE3C-6398-4F43-5E58E958A245}"/>
                </a:ext>
              </a:extLst>
            </p:cNvPr>
            <p:cNvPicPr>
              <a:picLocks noChangeAspect="1"/>
            </p:cNvPicPr>
            <p:nvPr/>
          </p:nvPicPr>
          <p:blipFill>
            <a:blip r:embed="rId7"/>
            <a:stretch>
              <a:fillRect/>
            </a:stretch>
          </p:blipFill>
          <p:spPr>
            <a:xfrm>
              <a:off x="1058587" y="1303411"/>
              <a:ext cx="933450" cy="904875"/>
            </a:xfrm>
            <a:prstGeom prst="rect">
              <a:avLst/>
            </a:prstGeom>
          </p:spPr>
        </p:pic>
      </p:grpSp>
      <p:grpSp>
        <p:nvGrpSpPr>
          <p:cNvPr id="39" name="Grupo 38">
            <a:extLst>
              <a:ext uri="{FF2B5EF4-FFF2-40B4-BE49-F238E27FC236}">
                <a16:creationId xmlns:a16="http://schemas.microsoft.com/office/drawing/2014/main" id="{A50BD073-EFF8-0E30-AE1F-21CCFF75BB2B}"/>
              </a:ext>
            </a:extLst>
          </p:cNvPr>
          <p:cNvGrpSpPr/>
          <p:nvPr/>
        </p:nvGrpSpPr>
        <p:grpSpPr>
          <a:xfrm>
            <a:off x="4616076" y="4124431"/>
            <a:ext cx="2763211" cy="918755"/>
            <a:chOff x="4681820" y="4816831"/>
            <a:chExt cx="2666936" cy="814711"/>
          </a:xfrm>
        </p:grpSpPr>
        <p:pic>
          <p:nvPicPr>
            <p:cNvPr id="36" name="Imagen 35">
              <a:extLst>
                <a:ext uri="{FF2B5EF4-FFF2-40B4-BE49-F238E27FC236}">
                  <a16:creationId xmlns:a16="http://schemas.microsoft.com/office/drawing/2014/main" id="{35EBA71C-FE2F-C03B-E9BD-2E3868C31AEC}"/>
                </a:ext>
              </a:extLst>
            </p:cNvPr>
            <p:cNvPicPr>
              <a:picLocks noChangeAspect="1"/>
            </p:cNvPicPr>
            <p:nvPr/>
          </p:nvPicPr>
          <p:blipFill>
            <a:blip r:embed="rId8"/>
            <a:stretch>
              <a:fillRect/>
            </a:stretch>
          </p:blipFill>
          <p:spPr>
            <a:xfrm>
              <a:off x="5358095" y="4816831"/>
              <a:ext cx="1990661" cy="814711"/>
            </a:xfrm>
            <a:prstGeom prst="rect">
              <a:avLst/>
            </a:prstGeom>
          </p:spPr>
        </p:pic>
        <p:pic>
          <p:nvPicPr>
            <p:cNvPr id="38" name="Imagen 37">
              <a:extLst>
                <a:ext uri="{FF2B5EF4-FFF2-40B4-BE49-F238E27FC236}">
                  <a16:creationId xmlns:a16="http://schemas.microsoft.com/office/drawing/2014/main" id="{C174E8F8-CA3B-A40F-4231-4883C89A1571}"/>
                </a:ext>
              </a:extLst>
            </p:cNvPr>
            <p:cNvPicPr>
              <a:picLocks noChangeAspect="1"/>
            </p:cNvPicPr>
            <p:nvPr/>
          </p:nvPicPr>
          <p:blipFill>
            <a:blip r:embed="rId9"/>
            <a:stretch>
              <a:fillRect/>
            </a:stretch>
          </p:blipFill>
          <p:spPr>
            <a:xfrm>
              <a:off x="4681820" y="4908333"/>
              <a:ext cx="676275" cy="590550"/>
            </a:xfrm>
            <a:prstGeom prst="rect">
              <a:avLst/>
            </a:prstGeom>
          </p:spPr>
        </p:pic>
      </p:grpSp>
      <p:pic>
        <p:nvPicPr>
          <p:cNvPr id="41" name="Imagen 40">
            <a:extLst>
              <a:ext uri="{FF2B5EF4-FFF2-40B4-BE49-F238E27FC236}">
                <a16:creationId xmlns:a16="http://schemas.microsoft.com/office/drawing/2014/main" id="{CEA9860B-C7E5-27BF-599A-D70339540CE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6334" y="5500637"/>
            <a:ext cx="3060890" cy="698970"/>
          </a:xfrm>
          <a:prstGeom prst="rect">
            <a:avLst/>
          </a:prstGeom>
        </p:spPr>
      </p:pic>
      <p:pic>
        <p:nvPicPr>
          <p:cNvPr id="43" name="Imagen 42">
            <a:extLst>
              <a:ext uri="{FF2B5EF4-FFF2-40B4-BE49-F238E27FC236}">
                <a16:creationId xmlns:a16="http://schemas.microsoft.com/office/drawing/2014/main" id="{566B8E6A-9273-D416-F413-258C818C53F8}"/>
              </a:ext>
            </a:extLst>
          </p:cNvPr>
          <p:cNvPicPr>
            <a:picLocks noChangeAspect="1"/>
          </p:cNvPicPr>
          <p:nvPr/>
        </p:nvPicPr>
        <p:blipFill rotWithShape="1">
          <a:blip r:embed="rId11">
            <a:extLst>
              <a:ext uri="{28A0092B-C50C-407E-A947-70E740481C1C}">
                <a14:useLocalDpi xmlns:a14="http://schemas.microsoft.com/office/drawing/2010/main" val="0"/>
              </a:ext>
            </a:extLst>
          </a:blip>
          <a:srcRect l="4062" t="10906" r="2009" b="18892"/>
          <a:stretch/>
        </p:blipFill>
        <p:spPr>
          <a:xfrm>
            <a:off x="434780" y="4145185"/>
            <a:ext cx="3782633" cy="604987"/>
          </a:xfrm>
          <a:prstGeom prst="rect">
            <a:avLst/>
          </a:prstGeom>
        </p:spPr>
      </p:pic>
      <p:grpSp>
        <p:nvGrpSpPr>
          <p:cNvPr id="49" name="Grupo 48">
            <a:extLst>
              <a:ext uri="{FF2B5EF4-FFF2-40B4-BE49-F238E27FC236}">
                <a16:creationId xmlns:a16="http://schemas.microsoft.com/office/drawing/2014/main" id="{E8CEBCAA-A347-2448-0A17-6AAFE707F081}"/>
              </a:ext>
            </a:extLst>
          </p:cNvPr>
          <p:cNvGrpSpPr/>
          <p:nvPr/>
        </p:nvGrpSpPr>
        <p:grpSpPr>
          <a:xfrm>
            <a:off x="4516159" y="2516826"/>
            <a:ext cx="3532116" cy="1119597"/>
            <a:chOff x="4516159" y="2516826"/>
            <a:chExt cx="3532116" cy="1119597"/>
          </a:xfrm>
        </p:grpSpPr>
        <p:pic>
          <p:nvPicPr>
            <p:cNvPr id="7" name="Imagen 6">
              <a:extLst>
                <a:ext uri="{FF2B5EF4-FFF2-40B4-BE49-F238E27FC236}">
                  <a16:creationId xmlns:a16="http://schemas.microsoft.com/office/drawing/2014/main" id="{00000000-0008-0000-0000-000004000000}"/>
                </a:ext>
              </a:extLst>
            </p:cNvPr>
            <p:cNvPicPr>
              <a:picLocks noChangeAspect="1"/>
            </p:cNvPicPr>
            <p:nvPr/>
          </p:nvPicPr>
          <p:blipFill rotWithShape="1">
            <a:blip r:embed="rId12">
              <a:extLst>
                <a:ext uri="{28A0092B-C50C-407E-A947-70E740481C1C}">
                  <a14:useLocalDpi xmlns:a14="http://schemas.microsoft.com/office/drawing/2010/main" val="0"/>
                </a:ext>
              </a:extLst>
            </a:blip>
            <a:srcRect l="26950"/>
            <a:stretch/>
          </p:blipFill>
          <p:spPr>
            <a:xfrm>
              <a:off x="5285064" y="2516826"/>
              <a:ext cx="2763211" cy="1119597"/>
            </a:xfrm>
            <a:prstGeom prst="rect">
              <a:avLst/>
            </a:prstGeom>
          </p:spPr>
        </p:pic>
        <p:pic>
          <p:nvPicPr>
            <p:cNvPr id="48" name="Imagen 47">
              <a:extLst>
                <a:ext uri="{FF2B5EF4-FFF2-40B4-BE49-F238E27FC236}">
                  <a16:creationId xmlns:a16="http://schemas.microsoft.com/office/drawing/2014/main" id="{963F9485-1684-6663-F778-88720D03945D}"/>
                </a:ext>
              </a:extLst>
            </p:cNvPr>
            <p:cNvPicPr>
              <a:picLocks noChangeAspect="1"/>
            </p:cNvPicPr>
            <p:nvPr/>
          </p:nvPicPr>
          <p:blipFill>
            <a:blip r:embed="rId13"/>
            <a:stretch>
              <a:fillRect/>
            </a:stretch>
          </p:blipFill>
          <p:spPr>
            <a:xfrm>
              <a:off x="4516159" y="2687106"/>
              <a:ext cx="829176" cy="741894"/>
            </a:xfrm>
            <a:prstGeom prst="rect">
              <a:avLst/>
            </a:prstGeom>
          </p:spPr>
        </p:pic>
      </p:grpSp>
      <p:grpSp>
        <p:nvGrpSpPr>
          <p:cNvPr id="53" name="Grupo 52">
            <a:extLst>
              <a:ext uri="{FF2B5EF4-FFF2-40B4-BE49-F238E27FC236}">
                <a16:creationId xmlns:a16="http://schemas.microsoft.com/office/drawing/2014/main" id="{B03E0679-A2C6-27E8-1740-61B4C9388F06}"/>
              </a:ext>
            </a:extLst>
          </p:cNvPr>
          <p:cNvGrpSpPr/>
          <p:nvPr/>
        </p:nvGrpSpPr>
        <p:grpSpPr>
          <a:xfrm>
            <a:off x="4571987" y="5479636"/>
            <a:ext cx="2321645" cy="909920"/>
            <a:chOff x="4624566" y="5561944"/>
            <a:chExt cx="2321645" cy="909920"/>
          </a:xfrm>
        </p:grpSpPr>
        <p:pic>
          <p:nvPicPr>
            <p:cNvPr id="10" name="Imagen 9">
              <a:extLst>
                <a:ext uri="{FF2B5EF4-FFF2-40B4-BE49-F238E27FC236}">
                  <a16:creationId xmlns:a16="http://schemas.microsoft.com/office/drawing/2014/main" id="{55608256-4A63-477E-B55E-07FF71242748}"/>
                </a:ext>
              </a:extLst>
            </p:cNvPr>
            <p:cNvPicPr/>
            <p:nvPr/>
          </p:nvPicPr>
          <p:blipFill rotWithShape="1">
            <a:blip r:embed="rId14" cstate="print"/>
            <a:srcRect l="24026" t="21156" r="52197" b="59843"/>
            <a:stretch/>
          </p:blipFill>
          <p:spPr bwMode="auto">
            <a:xfrm>
              <a:off x="5410898" y="5561944"/>
              <a:ext cx="1535313" cy="909920"/>
            </a:xfrm>
            <a:prstGeom prst="rect">
              <a:avLst/>
            </a:prstGeom>
            <a:noFill/>
          </p:spPr>
        </p:pic>
        <p:pic>
          <p:nvPicPr>
            <p:cNvPr id="51" name="Imagen 50">
              <a:extLst>
                <a:ext uri="{FF2B5EF4-FFF2-40B4-BE49-F238E27FC236}">
                  <a16:creationId xmlns:a16="http://schemas.microsoft.com/office/drawing/2014/main" id="{904B670D-9074-53C3-55B7-04C32BA08C6A}"/>
                </a:ext>
              </a:extLst>
            </p:cNvPr>
            <p:cNvPicPr>
              <a:picLocks noChangeAspect="1"/>
            </p:cNvPicPr>
            <p:nvPr/>
          </p:nvPicPr>
          <p:blipFill>
            <a:blip r:embed="rId13"/>
            <a:stretch>
              <a:fillRect/>
            </a:stretch>
          </p:blipFill>
          <p:spPr>
            <a:xfrm>
              <a:off x="4624566" y="5642844"/>
              <a:ext cx="786332" cy="703560"/>
            </a:xfrm>
            <a:prstGeom prst="rect">
              <a:avLst/>
            </a:prstGeom>
          </p:spPr>
        </p:pic>
      </p:grpSp>
      <p:grpSp>
        <p:nvGrpSpPr>
          <p:cNvPr id="1024" name="Grupo 1023">
            <a:extLst>
              <a:ext uri="{FF2B5EF4-FFF2-40B4-BE49-F238E27FC236}">
                <a16:creationId xmlns:a16="http://schemas.microsoft.com/office/drawing/2014/main" id="{A7BBF6DB-EBF8-BF63-E64B-FFC77F67FE23}"/>
              </a:ext>
            </a:extLst>
          </p:cNvPr>
          <p:cNvGrpSpPr/>
          <p:nvPr/>
        </p:nvGrpSpPr>
        <p:grpSpPr>
          <a:xfrm>
            <a:off x="8940770" y="1048101"/>
            <a:ext cx="2192643" cy="840495"/>
            <a:chOff x="8940770" y="1048101"/>
            <a:chExt cx="2192643" cy="840495"/>
          </a:xfrm>
        </p:grpSpPr>
        <p:cxnSp>
          <p:nvCxnSpPr>
            <p:cNvPr id="21" name="Conector recto 20">
              <a:extLst>
                <a:ext uri="{FF2B5EF4-FFF2-40B4-BE49-F238E27FC236}">
                  <a16:creationId xmlns:a16="http://schemas.microsoft.com/office/drawing/2014/main" id="{FD2B2268-AD44-EAA6-FA4F-5A33321AD559}"/>
                </a:ext>
              </a:extLst>
            </p:cNvPr>
            <p:cNvCxnSpPr/>
            <p:nvPr/>
          </p:nvCxnSpPr>
          <p:spPr>
            <a:xfrm>
              <a:off x="9714819" y="1165213"/>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6" name="CuadroTexto 15">
              <a:extLst>
                <a:ext uri="{FF2B5EF4-FFF2-40B4-BE49-F238E27FC236}">
                  <a16:creationId xmlns:a16="http://schemas.microsoft.com/office/drawing/2014/main" id="{E6705A74-E698-277B-8BD8-E4355F3A9481}"/>
                </a:ext>
              </a:extLst>
            </p:cNvPr>
            <p:cNvSpPr txBox="1"/>
            <p:nvPr/>
          </p:nvSpPr>
          <p:spPr>
            <a:xfrm>
              <a:off x="9815118" y="1048101"/>
              <a:ext cx="131829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800" b="1"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ASESORES</a:t>
              </a:r>
            </a:p>
          </p:txBody>
        </p:sp>
        <p:pic>
          <p:nvPicPr>
            <p:cNvPr id="55" name="Imagen 54">
              <a:extLst>
                <a:ext uri="{FF2B5EF4-FFF2-40B4-BE49-F238E27FC236}">
                  <a16:creationId xmlns:a16="http://schemas.microsoft.com/office/drawing/2014/main" id="{8902F515-6092-F35F-065B-AE9975D6E3DC}"/>
                </a:ext>
              </a:extLst>
            </p:cNvPr>
            <p:cNvPicPr>
              <a:picLocks noChangeAspect="1"/>
            </p:cNvPicPr>
            <p:nvPr/>
          </p:nvPicPr>
          <p:blipFill>
            <a:blip r:embed="rId13"/>
            <a:stretch>
              <a:fillRect/>
            </a:stretch>
          </p:blipFill>
          <p:spPr>
            <a:xfrm>
              <a:off x="8940770" y="1211917"/>
              <a:ext cx="723900" cy="647700"/>
            </a:xfrm>
            <a:prstGeom prst="rect">
              <a:avLst/>
            </a:prstGeom>
          </p:spPr>
        </p:pic>
      </p:grpSp>
      <p:grpSp>
        <p:nvGrpSpPr>
          <p:cNvPr id="1025" name="Grupo 1024">
            <a:extLst>
              <a:ext uri="{FF2B5EF4-FFF2-40B4-BE49-F238E27FC236}">
                <a16:creationId xmlns:a16="http://schemas.microsoft.com/office/drawing/2014/main" id="{2D70E18B-13AB-0810-BECC-A3E63179D57E}"/>
              </a:ext>
            </a:extLst>
          </p:cNvPr>
          <p:cNvGrpSpPr/>
          <p:nvPr/>
        </p:nvGrpSpPr>
        <p:grpSpPr>
          <a:xfrm>
            <a:off x="8770229" y="3986523"/>
            <a:ext cx="2829506" cy="876666"/>
            <a:chOff x="8770229" y="3986523"/>
            <a:chExt cx="2829506" cy="876666"/>
          </a:xfrm>
        </p:grpSpPr>
        <p:cxnSp>
          <p:nvCxnSpPr>
            <p:cNvPr id="22" name="Conector recto 21">
              <a:extLst>
                <a:ext uri="{FF2B5EF4-FFF2-40B4-BE49-F238E27FC236}">
                  <a16:creationId xmlns:a16="http://schemas.microsoft.com/office/drawing/2014/main" id="{A200D46A-0425-C41E-3469-A976B0F39BB2}"/>
                </a:ext>
              </a:extLst>
            </p:cNvPr>
            <p:cNvCxnSpPr/>
            <p:nvPr/>
          </p:nvCxnSpPr>
          <p:spPr>
            <a:xfrm>
              <a:off x="9512802" y="4139806"/>
              <a:ext cx="0" cy="723383"/>
            </a:xfrm>
            <a:prstGeom prst="line">
              <a:avLst/>
            </a:prstGeom>
            <a:ln/>
            <a:effectLst>
              <a:outerShdw blurRad="50800" dist="38100" algn="l" rotWithShape="0">
                <a:prstClr val="black">
                  <a:alpha val="40000"/>
                </a:prstClr>
              </a:outerShdw>
            </a:effectLst>
          </p:spPr>
          <p:style>
            <a:lnRef idx="2">
              <a:schemeClr val="dk1"/>
            </a:lnRef>
            <a:fillRef idx="0">
              <a:schemeClr val="dk1"/>
            </a:fillRef>
            <a:effectRef idx="1">
              <a:schemeClr val="dk1"/>
            </a:effectRef>
            <a:fontRef idx="minor">
              <a:schemeClr val="tx1"/>
            </a:fontRef>
          </p:style>
        </p:cxnSp>
        <p:sp>
          <p:nvSpPr>
            <p:cNvPr id="17" name="CuadroTexto 16">
              <a:extLst>
                <a:ext uri="{FF2B5EF4-FFF2-40B4-BE49-F238E27FC236}">
                  <a16:creationId xmlns:a16="http://schemas.microsoft.com/office/drawing/2014/main" id="{B9999233-F9DC-D83D-6A90-70B48E39FFD3}"/>
                </a:ext>
              </a:extLst>
            </p:cNvPr>
            <p:cNvSpPr txBox="1"/>
            <p:nvPr/>
          </p:nvSpPr>
          <p:spPr>
            <a:xfrm>
              <a:off x="9577988" y="3986523"/>
              <a:ext cx="2021747"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MX" sz="16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DELEGACIÓN </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ALFREDO V. BONFIL</a:t>
              </a:r>
            </a:p>
          </p:txBody>
        </p:sp>
        <p:pic>
          <p:nvPicPr>
            <p:cNvPr id="58" name="Imagen 57">
              <a:extLst>
                <a:ext uri="{FF2B5EF4-FFF2-40B4-BE49-F238E27FC236}">
                  <a16:creationId xmlns:a16="http://schemas.microsoft.com/office/drawing/2014/main" id="{B783BC5B-4B2F-45D1-1894-A37C49F8BEE4}"/>
                </a:ext>
              </a:extLst>
            </p:cNvPr>
            <p:cNvPicPr>
              <a:picLocks noChangeAspect="1"/>
            </p:cNvPicPr>
            <p:nvPr/>
          </p:nvPicPr>
          <p:blipFill>
            <a:blip r:embed="rId13"/>
            <a:stretch>
              <a:fillRect/>
            </a:stretch>
          </p:blipFill>
          <p:spPr>
            <a:xfrm>
              <a:off x="8770229" y="4200597"/>
              <a:ext cx="723900" cy="647700"/>
            </a:xfrm>
            <a:prstGeom prst="rect">
              <a:avLst/>
            </a:prstGeom>
          </p:spPr>
        </p:pic>
      </p:grpSp>
      <p:grpSp>
        <p:nvGrpSpPr>
          <p:cNvPr id="62" name="Grupo 61">
            <a:extLst>
              <a:ext uri="{FF2B5EF4-FFF2-40B4-BE49-F238E27FC236}">
                <a16:creationId xmlns:a16="http://schemas.microsoft.com/office/drawing/2014/main" id="{7DAE3E7E-E658-9179-E99E-67A38A4024F9}"/>
              </a:ext>
            </a:extLst>
          </p:cNvPr>
          <p:cNvGrpSpPr/>
          <p:nvPr/>
        </p:nvGrpSpPr>
        <p:grpSpPr>
          <a:xfrm>
            <a:off x="8788901" y="5432369"/>
            <a:ext cx="2680463" cy="909919"/>
            <a:chOff x="8788901" y="5432369"/>
            <a:chExt cx="2680463" cy="909919"/>
          </a:xfrm>
        </p:grpSpPr>
        <p:pic>
          <p:nvPicPr>
            <p:cNvPr id="12" name="Imagen 11">
              <a:extLst>
                <a:ext uri="{FF2B5EF4-FFF2-40B4-BE49-F238E27FC236}">
                  <a16:creationId xmlns:a16="http://schemas.microsoft.com/office/drawing/2014/main" id="{37952C8F-C4CB-461A-8E2B-2162B2B2BA7E}"/>
                </a:ext>
              </a:extLst>
            </p:cNvPr>
            <p:cNvPicPr>
              <a:picLocks noChangeAspect="1"/>
            </p:cNvPicPr>
            <p:nvPr/>
          </p:nvPicPr>
          <p:blipFill rotWithShape="1">
            <a:blip r:embed="rId15"/>
            <a:srcRect l="27340"/>
            <a:stretch/>
          </p:blipFill>
          <p:spPr>
            <a:xfrm>
              <a:off x="9447617" y="5432369"/>
              <a:ext cx="2021747" cy="909919"/>
            </a:xfrm>
            <a:prstGeom prst="rect">
              <a:avLst/>
            </a:prstGeom>
          </p:spPr>
        </p:pic>
        <p:pic>
          <p:nvPicPr>
            <p:cNvPr id="61" name="Imagen 60">
              <a:extLst>
                <a:ext uri="{FF2B5EF4-FFF2-40B4-BE49-F238E27FC236}">
                  <a16:creationId xmlns:a16="http://schemas.microsoft.com/office/drawing/2014/main" id="{061148FC-A411-0E22-3BE5-0F4E22B28FC2}"/>
                </a:ext>
              </a:extLst>
            </p:cNvPr>
            <p:cNvPicPr>
              <a:picLocks noChangeAspect="1"/>
            </p:cNvPicPr>
            <p:nvPr/>
          </p:nvPicPr>
          <p:blipFill>
            <a:blip r:embed="rId13"/>
            <a:stretch>
              <a:fillRect/>
            </a:stretch>
          </p:blipFill>
          <p:spPr>
            <a:xfrm>
              <a:off x="8788901" y="5610746"/>
              <a:ext cx="723900" cy="647700"/>
            </a:xfrm>
            <a:prstGeom prst="rect">
              <a:avLst/>
            </a:prstGeom>
          </p:spPr>
        </p:pic>
      </p:grpSp>
      <p:pic>
        <p:nvPicPr>
          <p:cNvPr id="1026" name="Imagen 1025">
            <a:extLst>
              <a:ext uri="{FF2B5EF4-FFF2-40B4-BE49-F238E27FC236}">
                <a16:creationId xmlns:a16="http://schemas.microsoft.com/office/drawing/2014/main" id="{8BBB1B91-992D-676D-7EC5-AE47F80E015D}"/>
              </a:ext>
            </a:extLst>
          </p:cNvPr>
          <p:cNvPicPr>
            <a:picLocks noChangeAspect="1"/>
          </p:cNvPicPr>
          <p:nvPr/>
        </p:nvPicPr>
        <p:blipFill>
          <a:blip r:embed="rId16"/>
          <a:stretch>
            <a:fillRect/>
          </a:stretch>
        </p:blipFill>
        <p:spPr>
          <a:xfrm>
            <a:off x="4379053" y="1226327"/>
            <a:ext cx="3995977" cy="946886"/>
          </a:xfrm>
          <a:prstGeom prst="rect">
            <a:avLst/>
          </a:prstGeom>
        </p:spPr>
      </p:pic>
    </p:spTree>
    <p:extLst>
      <p:ext uri="{BB962C8B-B14F-4D97-AF65-F5344CB8AC3E}">
        <p14:creationId xmlns:p14="http://schemas.microsoft.com/office/powerpoint/2010/main" val="28838131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contenido 4">
            <a:extLst>
              <a:ext uri="{FF2B5EF4-FFF2-40B4-BE49-F238E27FC236}">
                <a16:creationId xmlns:a16="http://schemas.microsoft.com/office/drawing/2014/main" id="{4AA8C454-955D-4431-BAF6-7C574664C539}"/>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7520" t="17755" r="7062" b="19404"/>
          <a:stretch/>
        </p:blipFill>
        <p:spPr>
          <a:xfrm>
            <a:off x="228599" y="241300"/>
            <a:ext cx="2949304" cy="812800"/>
          </a:xfrm>
        </p:spPr>
      </p:pic>
      <p:sp>
        <p:nvSpPr>
          <p:cNvPr id="6" name="Título 1">
            <a:extLst>
              <a:ext uri="{FF2B5EF4-FFF2-40B4-BE49-F238E27FC236}">
                <a16:creationId xmlns:a16="http://schemas.microsoft.com/office/drawing/2014/main" id="{88575BBE-AACD-4709-87BF-ED6F3D98D916}"/>
              </a:ext>
            </a:extLst>
          </p:cNvPr>
          <p:cNvSpPr>
            <a:spLocks noGrp="1"/>
          </p:cNvSpPr>
          <p:nvPr>
            <p:ph type="title"/>
          </p:nvPr>
        </p:nvSpPr>
        <p:spPr>
          <a:xfrm>
            <a:off x="838199" y="921374"/>
            <a:ext cx="10515600" cy="543339"/>
          </a:xfrm>
        </p:spPr>
        <p:txBody>
          <a:bodyPr>
            <a:normAutofit/>
          </a:bodyPr>
          <a:lstStyle/>
          <a:p>
            <a:pPr algn="ctr"/>
            <a:r>
              <a:rPr lang="es-MX" sz="3200" b="1" dirty="0"/>
              <a:t>EVIDENCIAS FOTOGRÁFICAS</a:t>
            </a:r>
          </a:p>
        </p:txBody>
      </p:sp>
      <p:pic>
        <p:nvPicPr>
          <p:cNvPr id="7" name="Imagen 6">
            <a:extLst>
              <a:ext uri="{FF2B5EF4-FFF2-40B4-BE49-F238E27FC236}">
                <a16:creationId xmlns:a16="http://schemas.microsoft.com/office/drawing/2014/main" id="{F4B7BE66-116F-40BB-AEDB-BAE32DE05F2A}"/>
              </a:ext>
            </a:extLst>
          </p:cNvPr>
          <p:cNvPicPr>
            <a:picLocks noChangeAspect="1"/>
          </p:cNvPicPr>
          <p:nvPr/>
        </p:nvPicPr>
        <p:blipFill>
          <a:blip r:embed="rId3"/>
          <a:stretch>
            <a:fillRect/>
          </a:stretch>
        </p:blipFill>
        <p:spPr>
          <a:xfrm>
            <a:off x="1" y="1463209"/>
            <a:ext cx="12192000" cy="100552"/>
          </a:xfrm>
          <a:prstGeom prst="rect">
            <a:avLst/>
          </a:prstGeom>
        </p:spPr>
      </p:pic>
      <p:pic>
        <p:nvPicPr>
          <p:cNvPr id="11" name="Imagen 10">
            <a:extLst>
              <a:ext uri="{FF2B5EF4-FFF2-40B4-BE49-F238E27FC236}">
                <a16:creationId xmlns:a16="http://schemas.microsoft.com/office/drawing/2014/main" id="{A76E5366-7B04-4EB2-B225-2BAC40F59B4B}"/>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t="2150" r="14394" b="10413"/>
          <a:stretch/>
        </p:blipFill>
        <p:spPr>
          <a:xfrm>
            <a:off x="7721600" y="1636152"/>
            <a:ext cx="4279900" cy="2380242"/>
          </a:xfrm>
          <a:prstGeom prst="rect">
            <a:avLst/>
          </a:prstGeom>
        </p:spPr>
      </p:pic>
      <p:pic>
        <p:nvPicPr>
          <p:cNvPr id="13" name="Imagen 12">
            <a:extLst>
              <a:ext uri="{FF2B5EF4-FFF2-40B4-BE49-F238E27FC236}">
                <a16:creationId xmlns:a16="http://schemas.microsoft.com/office/drawing/2014/main" id="{8A55012A-2B5D-4728-8863-7D5AD585DB94}"/>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l="18482" t="32791" b="-1"/>
          <a:stretch/>
        </p:blipFill>
        <p:spPr>
          <a:xfrm>
            <a:off x="406399" y="4115442"/>
            <a:ext cx="4292601" cy="2654362"/>
          </a:xfrm>
          <a:prstGeom prst="rect">
            <a:avLst/>
          </a:prstGeom>
        </p:spPr>
      </p:pic>
      <p:pic>
        <p:nvPicPr>
          <p:cNvPr id="15" name="Imagen 14">
            <a:extLst>
              <a:ext uri="{FF2B5EF4-FFF2-40B4-BE49-F238E27FC236}">
                <a16:creationId xmlns:a16="http://schemas.microsoft.com/office/drawing/2014/main" id="{A17CA63C-6E4A-4141-9D3F-8657C318AB34}"/>
              </a:ext>
            </a:extLst>
          </p:cNvPr>
          <p:cNvPicPr>
            <a:picLocks noChangeAspect="1"/>
          </p:cNvPicPr>
          <p:nvPr/>
        </p:nvPicPr>
        <p:blipFill rotWithShape="1">
          <a:blip r:embed="rId8">
            <a:extLst>
              <a:ext uri="{28A0092B-C50C-407E-A947-70E740481C1C}">
                <a14:useLocalDpi xmlns:a14="http://schemas.microsoft.com/office/drawing/2010/main" val="0"/>
              </a:ext>
            </a:extLst>
          </a:blip>
          <a:srcRect t="41834" r="2084" b="13434"/>
          <a:stretch/>
        </p:blipFill>
        <p:spPr>
          <a:xfrm>
            <a:off x="406399" y="1636151"/>
            <a:ext cx="7124700" cy="2441163"/>
          </a:xfrm>
          <a:prstGeom prst="rect">
            <a:avLst/>
          </a:prstGeom>
        </p:spPr>
      </p:pic>
      <p:pic>
        <p:nvPicPr>
          <p:cNvPr id="19" name="Imagen 18">
            <a:extLst>
              <a:ext uri="{FF2B5EF4-FFF2-40B4-BE49-F238E27FC236}">
                <a16:creationId xmlns:a16="http://schemas.microsoft.com/office/drawing/2014/main" id="{59E5E3D2-90E1-447F-867A-CF2EDB2354F2}"/>
              </a:ext>
            </a:extLst>
          </p:cNvPr>
          <p:cNvPicPr>
            <a:picLocks noChangeAspect="1"/>
          </p:cNvPicPr>
          <p:nvPr/>
        </p:nvPicPr>
        <p:blipFill rotWithShape="1">
          <a:blip r:embed="rId9">
            <a:extLst>
              <a:ext uri="{28A0092B-C50C-407E-A947-70E740481C1C}">
                <a14:useLocalDpi xmlns:a14="http://schemas.microsoft.com/office/drawing/2010/main" val="0"/>
              </a:ext>
            </a:extLst>
          </a:blip>
          <a:srcRect t="16003"/>
          <a:stretch/>
        </p:blipFill>
        <p:spPr>
          <a:xfrm>
            <a:off x="4889501" y="4115442"/>
            <a:ext cx="7124700" cy="2654362"/>
          </a:xfrm>
          <a:prstGeom prst="rect">
            <a:avLst/>
          </a:prstGeom>
        </p:spPr>
      </p:pic>
    </p:spTree>
    <p:extLst>
      <p:ext uri="{BB962C8B-B14F-4D97-AF65-F5344CB8AC3E}">
        <p14:creationId xmlns:p14="http://schemas.microsoft.com/office/powerpoint/2010/main" val="2779928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E24DB51-ACF8-8EF3-7FD7-FDF8511A36CB}"/>
              </a:ext>
            </a:extLst>
          </p:cNvPr>
          <p:cNvSpPr>
            <a:spLocks noGrp="1"/>
          </p:cNvSpPr>
          <p:nvPr>
            <p:ph type="title"/>
          </p:nvPr>
        </p:nvSpPr>
        <p:spPr/>
        <p:txBody>
          <a:bodyPr/>
          <a:lstStyle/>
          <a:p>
            <a:br>
              <a:rPr lang="es-ES" dirty="0"/>
            </a:br>
            <a:endParaRPr lang="es-MX" dirty="0"/>
          </a:p>
        </p:txBody>
      </p:sp>
      <p:sp>
        <p:nvSpPr>
          <p:cNvPr id="6" name="Marcador de contenido 5">
            <a:extLst>
              <a:ext uri="{FF2B5EF4-FFF2-40B4-BE49-F238E27FC236}">
                <a16:creationId xmlns:a16="http://schemas.microsoft.com/office/drawing/2014/main" id="{CFD026DA-6EB2-31B7-4A56-7E816FE7A6BE}"/>
              </a:ext>
            </a:extLst>
          </p:cNvPr>
          <p:cNvSpPr>
            <a:spLocks noGrp="1"/>
          </p:cNvSpPr>
          <p:nvPr>
            <p:ph sz="half" idx="1"/>
          </p:nvPr>
        </p:nvSpPr>
        <p:spPr/>
        <p:txBody>
          <a:bodyPr>
            <a:normAutofit/>
          </a:bodyPr>
          <a:lstStyle/>
          <a:p>
            <a:pPr marL="0" indent="0" algn="just">
              <a:buNone/>
            </a:pPr>
            <a:r>
              <a:rPr lang="es-MX" sz="1800" dirty="0"/>
              <a:t>La Dirección de Relaciones Públicas entrega mediante su </a:t>
            </a:r>
            <a:r>
              <a:rPr lang="es-MX" sz="1800" b="1" dirty="0"/>
              <a:t>COMPONENTE</a:t>
            </a:r>
            <a:r>
              <a:rPr lang="es-MX" sz="1800" dirty="0"/>
              <a:t> el cumplimiento de los acercamientos con los gobiernos y sectores de la sociedad.</a:t>
            </a:r>
          </a:p>
          <a:p>
            <a:pPr algn="just"/>
            <a:r>
              <a:rPr lang="es-MX" sz="1800" dirty="0"/>
              <a:t>Para este primer trimestre se tenía una meta planeada de 4 acercamientos (firmas de beneficios para los colaboradores del municipio de Benito Juárez) con distintas empresas de la ciudad, de las cuales se lograron concretar 5, obteniendo un </a:t>
            </a:r>
            <a:r>
              <a:rPr lang="es-MX" sz="1800" b="1" dirty="0"/>
              <a:t>125%, </a:t>
            </a:r>
            <a:r>
              <a:rPr lang="es-MX" sz="1800" dirty="0"/>
              <a:t>respecto a la meta planeada, las empresas, que se sumaron son: 1.- Herrera </a:t>
            </a:r>
            <a:r>
              <a:rPr lang="es-MX" sz="1800" dirty="0" err="1"/>
              <a:t>Language</a:t>
            </a:r>
            <a:r>
              <a:rPr lang="es-MX" sz="1800" dirty="0"/>
              <a:t> </a:t>
            </a:r>
            <a:r>
              <a:rPr lang="es-MX" sz="1800" dirty="0" err="1"/>
              <a:t>School</a:t>
            </a:r>
            <a:r>
              <a:rPr lang="es-MX" sz="1800" dirty="0"/>
              <a:t>, 2.- Harmon Hall, 3.- </a:t>
            </a:r>
            <a:r>
              <a:rPr lang="es-MX" sz="1800" dirty="0" err="1"/>
              <a:t>The</a:t>
            </a:r>
            <a:r>
              <a:rPr lang="es-MX" sz="1800" dirty="0"/>
              <a:t> Dolphin Company, 4.- Deléitate y 5.- La </a:t>
            </a:r>
            <a:r>
              <a:rPr lang="es-MX" sz="1800" dirty="0" err="1"/>
              <a:t>Palapita</a:t>
            </a:r>
            <a:r>
              <a:rPr lang="es-MX" sz="1800" dirty="0"/>
              <a:t>.</a:t>
            </a:r>
          </a:p>
        </p:txBody>
      </p:sp>
      <p:pic>
        <p:nvPicPr>
          <p:cNvPr id="7" name="Imagen 6"/>
          <p:cNvPicPr>
            <a:picLocks noChangeAspect="1"/>
          </p:cNvPicPr>
          <p:nvPr/>
        </p:nvPicPr>
        <p:blipFill>
          <a:blip r:embed="rId3"/>
          <a:stretch>
            <a:fillRect/>
          </a:stretch>
        </p:blipFill>
        <p:spPr>
          <a:xfrm>
            <a:off x="838200" y="365125"/>
            <a:ext cx="3993108" cy="872326"/>
          </a:xfrm>
          <a:prstGeom prst="rect">
            <a:avLst/>
          </a:prstGeom>
        </p:spPr>
      </p:pic>
      <p:graphicFrame>
        <p:nvGraphicFramePr>
          <p:cNvPr id="8" name="Marcador de contenido 7">
            <a:extLst>
              <a:ext uri="{FF2B5EF4-FFF2-40B4-BE49-F238E27FC236}">
                <a16:creationId xmlns:a16="http://schemas.microsoft.com/office/drawing/2014/main" id="{62F39659-62BC-47C5-AB8B-0EFA979850CD}"/>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5289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1" y="1682294"/>
            <a:ext cx="5181600" cy="4351338"/>
          </a:xfrm>
        </p:spPr>
        <p:txBody>
          <a:bodyPr>
            <a:noAutofit/>
          </a:bodyPr>
          <a:lstStyle/>
          <a:p>
            <a:pPr marL="0" indent="0" algn="just">
              <a:buNone/>
            </a:pPr>
            <a:r>
              <a:rPr lang="es-MX" sz="1600" dirty="0"/>
              <a:t>La Dirección de Relaciones Públicas a nivel </a:t>
            </a:r>
            <a:r>
              <a:rPr lang="es-MX" sz="1600" b="1" dirty="0"/>
              <a:t>ACTIVIDADES</a:t>
            </a:r>
            <a:r>
              <a:rPr lang="es-MX" sz="1600" dirty="0"/>
              <a:t> cerró el primer trimestre de 2025 obteniendo el </a:t>
            </a:r>
            <a:r>
              <a:rPr lang="es-MX" sz="1600" b="1" dirty="0"/>
              <a:t>100%</a:t>
            </a:r>
            <a:r>
              <a:rPr lang="es-MX" sz="1600" dirty="0"/>
              <a:t> de cumplimiento en la actividad de Apoyos o requerimientos.</a:t>
            </a:r>
          </a:p>
          <a:p>
            <a:pPr algn="just"/>
            <a:r>
              <a:rPr lang="es-MX" sz="1500" dirty="0"/>
              <a:t>Durante el primer trimestre la meta planeada era de 3 apoyos o requerimientos en eventos, de los cuales se logró superar la meta, con 4 participaciones, obteniendo el 133.33% de la meta en este indicador, los eventos en los que se tuvo participación fueron: 1.- Trámite Digital - Licencia de Funcionamiento, 2.- Visionarios Summit 2025 3.- Carnaval 2025 y 4.-Entrega de Escrituras y Subdivisiones.</a:t>
            </a:r>
          </a:p>
          <a:p>
            <a:pPr algn="just"/>
            <a:r>
              <a:rPr lang="es-MX" sz="1400" dirty="0"/>
              <a:t>En este primer trimestre se estableció una meta de 2,500 difusiones, de las cuales se lograron realizar 2,355 difusiones alcanzando un 94.20% de avance en el indicador, gracias a los distintos eventos que realizaron las diferentes áreas del Municipio de Benito Juárez y que solicitaron el apoyo de difusión de la Dirección de Relaciones Públicas.</a:t>
            </a:r>
            <a:endParaRPr lang="es-MX" sz="1500" dirty="0"/>
          </a:p>
        </p:txBody>
      </p:sp>
      <p:pic>
        <p:nvPicPr>
          <p:cNvPr id="6" name="Imagen 5"/>
          <p:cNvPicPr>
            <a:picLocks noChangeAspect="1"/>
          </p:cNvPicPr>
          <p:nvPr/>
        </p:nvPicPr>
        <p:blipFill>
          <a:blip r:embed="rId3"/>
          <a:stretch>
            <a:fillRect/>
          </a:stretch>
        </p:blipFill>
        <p:spPr>
          <a:xfrm>
            <a:off x="838200" y="365125"/>
            <a:ext cx="3993108" cy="872326"/>
          </a:xfrm>
          <a:prstGeom prst="rect">
            <a:avLst/>
          </a:prstGeom>
        </p:spPr>
      </p:pic>
      <p:graphicFrame>
        <p:nvGraphicFramePr>
          <p:cNvPr id="10" name="Marcador de contenido 9">
            <a:extLst>
              <a:ext uri="{FF2B5EF4-FFF2-40B4-BE49-F238E27FC236}">
                <a16:creationId xmlns:a16="http://schemas.microsoft.com/office/drawing/2014/main" id="{67D1B411-D3C1-43B9-BCA9-BF9DDE786873}"/>
              </a:ext>
            </a:extLst>
          </p:cNvPr>
          <p:cNvGraphicFramePr>
            <a:graphicFrameLocks noGrp="1"/>
          </p:cNvGraphicFramePr>
          <p:nvPr>
            <p:ph sz="half" idx="2"/>
          </p:nvPr>
        </p:nvGraphicFramePr>
        <p:xfrm>
          <a:off x="6172200" y="1825625"/>
          <a:ext cx="5181600" cy="43513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331407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876301" y="0"/>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rPr>
              <a:t>Dirección de Relaciones Públicas</a:t>
            </a:r>
            <a:endParaRPr kumimoji="0" lang="es-ES" sz="2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Arial" panose="020B0604020202020204" pitchFamily="34" charset="0"/>
            </a:endParaRPr>
          </a:p>
        </p:txBody>
      </p:sp>
      <p:pic>
        <p:nvPicPr>
          <p:cNvPr id="4" name="Imagen 3"/>
          <p:cNvPicPr>
            <a:picLocks noChangeAspect="1"/>
          </p:cNvPicPr>
          <p:nvPr/>
        </p:nvPicPr>
        <p:blipFill>
          <a:blip r:embed="rId3"/>
          <a:stretch>
            <a:fillRect/>
          </a:stretch>
        </p:blipFill>
        <p:spPr>
          <a:xfrm>
            <a:off x="219559" y="1068305"/>
            <a:ext cx="11827265" cy="103641"/>
          </a:xfrm>
          <a:prstGeom prst="rect">
            <a:avLst/>
          </a:prstGeom>
        </p:spPr>
      </p:pic>
      <p:pic>
        <p:nvPicPr>
          <p:cNvPr id="15" name="Imagen 14" descr="Un grupo de personas posando haciendo muecas">
            <a:extLst>
              <a:ext uri="{FF2B5EF4-FFF2-40B4-BE49-F238E27FC236}">
                <a16:creationId xmlns:a16="http://schemas.microsoft.com/office/drawing/2014/main" id="{4B896DF9-BF44-5397-2BCD-70DC738536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558" y="1249136"/>
            <a:ext cx="3301193" cy="1856921"/>
          </a:xfrm>
          <a:prstGeom prst="rect">
            <a:avLst/>
          </a:prstGeom>
        </p:spPr>
      </p:pic>
      <p:pic>
        <p:nvPicPr>
          <p:cNvPr id="17" name="Imagen 16" descr="Multitud de personas en un auditorio&#10;&#10;El contenido generado por IA puede ser incorrecto.">
            <a:extLst>
              <a:ext uri="{FF2B5EF4-FFF2-40B4-BE49-F238E27FC236}">
                <a16:creationId xmlns:a16="http://schemas.microsoft.com/office/drawing/2014/main" id="{0C3B52F8-AC71-B1CB-E89D-89FD121116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8645" y="1249136"/>
            <a:ext cx="4020396" cy="1856920"/>
          </a:xfrm>
          <a:prstGeom prst="rect">
            <a:avLst/>
          </a:prstGeom>
        </p:spPr>
      </p:pic>
      <p:pic>
        <p:nvPicPr>
          <p:cNvPr id="19" name="Imagen 18" descr="Imagen que contiene tabla, hombre&#10;&#10;El contenido generado por IA puede ser incorrecto.">
            <a:extLst>
              <a:ext uri="{FF2B5EF4-FFF2-40B4-BE49-F238E27FC236}">
                <a16:creationId xmlns:a16="http://schemas.microsoft.com/office/drawing/2014/main" id="{AB5D08D8-E4FE-A6C0-D6DD-E5AB2F16E7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85315" y="1249136"/>
            <a:ext cx="3860800" cy="2895600"/>
          </a:xfrm>
          <a:prstGeom prst="rect">
            <a:avLst/>
          </a:prstGeom>
        </p:spPr>
      </p:pic>
      <p:pic>
        <p:nvPicPr>
          <p:cNvPr id="21" name="Imagen 20" descr="Imagen que contiene persona, niño, niña, joven&#10;&#10;El contenido generado por IA puede ser incorrecto.">
            <a:extLst>
              <a:ext uri="{FF2B5EF4-FFF2-40B4-BE49-F238E27FC236}">
                <a16:creationId xmlns:a16="http://schemas.microsoft.com/office/drawing/2014/main" id="{D356B3EB-B178-A95B-71D2-FC4C6B5ED18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559" y="3664078"/>
            <a:ext cx="2189812" cy="2917318"/>
          </a:xfrm>
          <a:prstGeom prst="rect">
            <a:avLst/>
          </a:prstGeom>
        </p:spPr>
      </p:pic>
      <p:pic>
        <p:nvPicPr>
          <p:cNvPr id="23" name="Imagen 22" descr="Una pareja posando para una foto&#10;&#10;El contenido generado por IA puede ser incorrecto.">
            <a:extLst>
              <a:ext uri="{FF2B5EF4-FFF2-40B4-BE49-F238E27FC236}">
                <a16:creationId xmlns:a16="http://schemas.microsoft.com/office/drawing/2014/main" id="{E23169A0-4439-DF9B-1FB7-A400C3DBD8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81613" y="4251149"/>
            <a:ext cx="4181787" cy="2351111"/>
          </a:xfrm>
          <a:prstGeom prst="rect">
            <a:avLst/>
          </a:prstGeom>
        </p:spPr>
      </p:pic>
      <p:pic>
        <p:nvPicPr>
          <p:cNvPr id="25" name="Imagen 24" descr="Un grupo de personas en un parque&#10;&#10;El contenido generado por IA puede ser incorrecto.">
            <a:extLst>
              <a:ext uri="{FF2B5EF4-FFF2-40B4-BE49-F238E27FC236}">
                <a16:creationId xmlns:a16="http://schemas.microsoft.com/office/drawing/2014/main" id="{BBB7B7A5-5D19-C85C-07C2-6AE4026CADE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35642" y="4251149"/>
            <a:ext cx="4181787" cy="2351111"/>
          </a:xfrm>
          <a:prstGeom prst="rect">
            <a:avLst/>
          </a:prstGeom>
        </p:spPr>
      </p:pic>
    </p:spTree>
    <p:extLst>
      <p:ext uri="{BB962C8B-B14F-4D97-AF65-F5344CB8AC3E}">
        <p14:creationId xmlns:p14="http://schemas.microsoft.com/office/powerpoint/2010/main" val="2125502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descr="Fotógrafo mostrando las fotos del rodaje a una modelo femenina">
            <a:extLst>
              <a:ext uri="{FF2B5EF4-FFF2-40B4-BE49-F238E27FC236}">
                <a16:creationId xmlns:a16="http://schemas.microsoft.com/office/drawing/2014/main" id="{29DC7FD5-4FA0-492C-8108-F9E0BB522910}"/>
              </a:ext>
            </a:extLst>
          </p:cNvPr>
          <p:cNvPicPr>
            <a:picLocks noGrp="1" noChangeAspect="1"/>
          </p:cNvPicPr>
          <p:nvPr>
            <p:ph sz="half" idx="1"/>
          </p:nvPr>
        </p:nvPicPr>
        <p:blipFill>
          <a:blip r:embed="rId3"/>
          <a:srcRect l="2941" r="2942" b="-1"/>
          <a:stretch/>
        </p:blipFill>
        <p:spPr>
          <a:xfrm>
            <a:off x="4003590" y="10"/>
            <a:ext cx="8188408" cy="6857990"/>
          </a:xfrm>
          <a:prstGeom prst="rect">
            <a:avLst/>
          </a:prstGeom>
        </p:spPr>
      </p:pic>
      <p:sp>
        <p:nvSpPr>
          <p:cNvPr id="22" name="Rectangle 2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F0D07B02-1D15-7441-FB73-2717BC2C4C67}"/>
              </a:ext>
            </a:extLst>
          </p:cNvPr>
          <p:cNvSpPr>
            <a:spLocks noGrp="1"/>
          </p:cNvSpPr>
          <p:nvPr>
            <p:ph type="title"/>
          </p:nvPr>
        </p:nvSpPr>
        <p:spPr>
          <a:xfrm>
            <a:off x="838200" y="365125"/>
            <a:ext cx="3822189" cy="1899912"/>
          </a:xfrm>
        </p:spPr>
        <p:txBody>
          <a:bodyPr vert="horz" lIns="91440" tIns="45720" rIns="91440" bIns="45720" rtlCol="0" anchor="ctr">
            <a:normAutofit fontScale="90000"/>
          </a:bodyPr>
          <a:lstStyle/>
          <a:p>
            <a:r>
              <a:rPr lang="es-MX" sz="4000" dirty="0"/>
              <a:t>La Dirección General de Comunicación Social</a:t>
            </a:r>
            <a:endParaRPr lang="en-US" sz="4000" b="1" dirty="0"/>
          </a:p>
        </p:txBody>
      </p:sp>
      <p:sp>
        <p:nvSpPr>
          <p:cNvPr id="4" name="Marcador de contenido 3">
            <a:extLst>
              <a:ext uri="{FF2B5EF4-FFF2-40B4-BE49-F238E27FC236}">
                <a16:creationId xmlns:a16="http://schemas.microsoft.com/office/drawing/2014/main" id="{65E5006D-FC08-3E0E-4241-B31C494C8797}"/>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85058" y="2434201"/>
            <a:ext cx="4475332" cy="3742762"/>
          </a:xfrm>
        </p:spPr>
        <p:txBody>
          <a:bodyPr>
            <a:normAutofit lnSpcReduction="10000"/>
          </a:bodyPr>
          <a:lstStyle/>
          <a:p>
            <a:pPr marL="0" indent="0" algn="just">
              <a:spcBef>
                <a:spcPts val="2500"/>
              </a:spcBef>
              <a:buNone/>
            </a:pPr>
            <a:r>
              <a:rPr lang="es-MX" sz="2000" dirty="0"/>
              <a:t>La Dirección General de Comunicación Social del Municipio de Benito Juárez, tiene como objetivo principal coordinar la difusión de información oficial y fortalecer la relación entre el gobierno y la ciudadanía. </a:t>
            </a:r>
          </a:p>
          <a:p>
            <a:pPr marL="0" indent="0" algn="just">
              <a:spcBef>
                <a:spcPts val="2500"/>
              </a:spcBef>
              <a:buNone/>
            </a:pPr>
            <a:r>
              <a:rPr lang="es-MX" sz="2000" dirty="0"/>
              <a:t>A través de diferentes medios, se encarga de mantener informada a la población sobre las acciones del Ayuntamiento, promoviendo la transparencia, consolidando una imagen institucional clara y confiable información valiosa y actualizada a nuestro público.</a:t>
            </a:r>
          </a:p>
        </p:txBody>
      </p:sp>
    </p:spTree>
    <p:extLst>
      <p:ext uri="{BB962C8B-B14F-4D97-AF65-F5344CB8AC3E}">
        <p14:creationId xmlns:p14="http://schemas.microsoft.com/office/powerpoint/2010/main" val="326785670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E8D3B17-7638-DFD3-18E4-8A6D61174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81A006D-0A38-96DA-13DC-5F31FC780288}"/>
              </a:ext>
            </a:extLst>
          </p:cNvPr>
          <p:cNvSpPr>
            <a:spLocks noGrp="1"/>
          </p:cNvSpPr>
          <p:nvPr>
            <p:ph type="title"/>
          </p:nvPr>
        </p:nvSpPr>
        <p:spPr>
          <a:xfrm>
            <a:off x="5568534" y="603504"/>
            <a:ext cx="5916169" cy="1527048"/>
          </a:xfrm>
        </p:spPr>
        <p:txBody>
          <a:bodyPr vert="horz" lIns="91440" tIns="45720" rIns="91440" bIns="45720" rtlCol="0" anchor="b">
            <a:normAutofit/>
          </a:bodyPr>
          <a:lstStyle/>
          <a:p>
            <a:r>
              <a:rPr lang="en-US" sz="3600" b="1" kern="1200" dirty="0">
                <a:solidFill>
                  <a:schemeClr val="tx1"/>
                </a:solidFill>
                <a:latin typeface="+mj-lt"/>
                <a:ea typeface="+mj-ea"/>
                <a:cs typeface="+mj-cs"/>
              </a:rPr>
              <a:t>Elaboración de Boletines Informativos</a:t>
            </a:r>
          </a:p>
        </p:txBody>
      </p:sp>
      <p:pic>
        <p:nvPicPr>
          <p:cNvPr id="5" name="Marcador de contenido 4" descr="Resolución 4K">
            <a:extLst>
              <a:ext uri="{FF2B5EF4-FFF2-40B4-BE49-F238E27FC236}">
                <a16:creationId xmlns:a16="http://schemas.microsoft.com/office/drawing/2014/main" id="{A381E69C-92A4-4D88-B58C-D9E78353C04A}"/>
              </a:ext>
            </a:extLst>
          </p:cNvPr>
          <p:cNvPicPr>
            <a:picLocks noGrp="1" noChangeAspect="1"/>
          </p:cNvPicPr>
          <p:nvPr>
            <p:ph sz="half" idx="1"/>
          </p:nvPr>
        </p:nvPicPr>
        <p:blipFill>
          <a:blip r:embed="rId3"/>
          <a:srcRect l="30434" r="29291"/>
          <a:stretch/>
        </p:blipFill>
        <p:spPr>
          <a:xfrm>
            <a:off x="20" y="10"/>
            <a:ext cx="4910308" cy="6857990"/>
          </a:xfrm>
          <a:prstGeom prst="rect">
            <a:avLst/>
          </a:prstGeom>
        </p:spPr>
      </p:pic>
      <p:sp>
        <p:nvSpPr>
          <p:cNvPr id="4" name="Marcador de contenido 3">
            <a:extLst>
              <a:ext uri="{FF2B5EF4-FFF2-40B4-BE49-F238E27FC236}">
                <a16:creationId xmlns:a16="http://schemas.microsoft.com/office/drawing/2014/main" id="{AACE695E-074A-37A2-E20C-6977FC1FE295}"/>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568533" y="2214282"/>
            <a:ext cx="5916169" cy="4095078"/>
          </a:xfrm>
        </p:spPr>
        <p:txBody>
          <a:bodyPr>
            <a:normAutofit/>
          </a:bodyPr>
          <a:lstStyle/>
          <a:p>
            <a:pPr marL="0" indent="0" algn="just">
              <a:spcBef>
                <a:spcPts val="2500"/>
              </a:spcBef>
              <a:buNone/>
            </a:pPr>
            <a:r>
              <a:rPr lang="es-MX" sz="2400" b="1" dirty="0"/>
              <a:t>Meta Alcanzada</a:t>
            </a:r>
          </a:p>
          <a:p>
            <a:pPr marL="0" lvl="1" indent="0" algn="just">
              <a:buNone/>
            </a:pPr>
            <a:r>
              <a:rPr lang="es-MX" dirty="0"/>
              <a:t>La meta de elaboración de boletines informativos fue alcanzada al 100% al realizar 367 boletines de 367 programados.</a:t>
            </a:r>
          </a:p>
          <a:p>
            <a:pPr marL="0" lvl="1" indent="0" algn="just">
              <a:buNone/>
            </a:pPr>
            <a:endParaRPr lang="es-MX" dirty="0"/>
          </a:p>
          <a:p>
            <a:pPr marL="0" lvl="1" indent="0" algn="just">
              <a:buNone/>
            </a:pPr>
            <a:r>
              <a:rPr lang="es-MX" sz="2400" b="1" dirty="0"/>
              <a:t>Ejecución Efectiva</a:t>
            </a:r>
          </a:p>
          <a:p>
            <a:pPr marL="0" lvl="1" indent="0" algn="just">
              <a:buNone/>
            </a:pPr>
            <a:r>
              <a:rPr lang="es-MX" dirty="0"/>
              <a:t>La ejecución efectiva garantiza que la información relevante se comunique adecuadamente a través de los boletines.</a:t>
            </a:r>
          </a:p>
          <a:p>
            <a:pPr marL="0" lvl="1" indent="0" algn="just">
              <a:buNone/>
            </a:pPr>
            <a:endParaRPr lang="es-MX" dirty="0"/>
          </a:p>
        </p:txBody>
      </p:sp>
    </p:spTree>
    <p:extLst>
      <p:ext uri="{BB962C8B-B14F-4D97-AF65-F5344CB8AC3E}">
        <p14:creationId xmlns:p14="http://schemas.microsoft.com/office/powerpoint/2010/main" val="81843709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2AFF083-7FB9-8150-8674-5F8C1B1480DF}"/>
              </a:ext>
            </a:extLst>
          </p:cNvPr>
          <p:cNvSpPr>
            <a:spLocks noGrp="1"/>
          </p:cNvSpPr>
          <p:nvPr>
            <p:ph type="title"/>
          </p:nvPr>
        </p:nvSpPr>
        <p:spPr>
          <a:xfrm>
            <a:off x="7123007" y="603501"/>
            <a:ext cx="4361693" cy="1527049"/>
          </a:xfrm>
        </p:spPr>
        <p:txBody>
          <a:bodyPr vert="horz" lIns="91440" tIns="45720" rIns="91440" bIns="45720" rtlCol="0" anchor="b">
            <a:normAutofit/>
          </a:bodyPr>
          <a:lstStyle/>
          <a:p>
            <a:r>
              <a:rPr lang="en-US" sz="3600" b="1" kern="1200" dirty="0">
                <a:solidFill>
                  <a:schemeClr val="tx1"/>
                </a:solidFill>
                <a:latin typeface="+mj-lt"/>
                <a:ea typeface="+mj-ea"/>
                <a:cs typeface="+mj-cs"/>
              </a:rPr>
              <a:t>Grabación de Horas de Video</a:t>
            </a:r>
          </a:p>
        </p:txBody>
      </p:sp>
      <p:pic>
        <p:nvPicPr>
          <p:cNvPr id="5" name="Marcador de contenido 4" descr="Adulto, Solo adultos, Blogs, Retransmisión, 20-29 años, Cámara - Equipo fotográfico">
            <a:extLst>
              <a:ext uri="{FF2B5EF4-FFF2-40B4-BE49-F238E27FC236}">
                <a16:creationId xmlns:a16="http://schemas.microsoft.com/office/drawing/2014/main" id="{AF4AE49A-27AF-4B02-9C5B-BA0812BB4B5B}"/>
              </a:ext>
            </a:extLst>
          </p:cNvPr>
          <p:cNvPicPr>
            <a:picLocks noGrp="1" noChangeAspect="1"/>
          </p:cNvPicPr>
          <p:nvPr>
            <p:ph sz="half" idx="1"/>
          </p:nvPr>
        </p:nvPicPr>
        <p:blipFill>
          <a:blip r:embed="rId3"/>
          <a:srcRect l="25246" r="12721" b="-1"/>
          <a:stretch/>
        </p:blipFill>
        <p:spPr>
          <a:xfrm>
            <a:off x="1" y="10"/>
            <a:ext cx="6373368" cy="6857990"/>
          </a:xfrm>
          <a:prstGeom prst="rect">
            <a:avLst/>
          </a:prstGeom>
        </p:spPr>
      </p:pic>
      <p:sp>
        <p:nvSpPr>
          <p:cNvPr id="4" name="Marcador de contenido 3">
            <a:extLst>
              <a:ext uri="{FF2B5EF4-FFF2-40B4-BE49-F238E27FC236}">
                <a16:creationId xmlns:a16="http://schemas.microsoft.com/office/drawing/2014/main" id="{6A7B475E-FD5C-CB69-D541-AA8B1A1E1BB9}"/>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07" y="2212846"/>
            <a:ext cx="4361693" cy="4096514"/>
          </a:xfrm>
        </p:spPr>
        <p:txBody>
          <a:bodyPr>
            <a:normAutofit/>
          </a:bodyPr>
          <a:lstStyle/>
          <a:p>
            <a:pPr marL="0" indent="0" algn="just">
              <a:spcBef>
                <a:spcPts val="2500"/>
              </a:spcBef>
              <a:buNone/>
            </a:pPr>
            <a:r>
              <a:rPr lang="es-MX" sz="2400" b="1" dirty="0"/>
              <a:t>Incremento en Producción</a:t>
            </a:r>
          </a:p>
          <a:p>
            <a:pPr marL="0" lvl="1" indent="0" algn="just">
              <a:buNone/>
            </a:pPr>
            <a:r>
              <a:rPr lang="es-MX" dirty="0"/>
              <a:t>El aumento del 104.35%, es el resultado de la grabación de 69 horas de video, superando la meta proyectada.</a:t>
            </a:r>
          </a:p>
          <a:p>
            <a:pPr marL="0" lvl="1" indent="0" algn="just">
              <a:buNone/>
            </a:pPr>
            <a:endParaRPr lang="es-MX" sz="2400" b="1" dirty="0"/>
          </a:p>
          <a:p>
            <a:pPr marL="0" lvl="1" indent="0" algn="just">
              <a:buNone/>
            </a:pPr>
            <a:r>
              <a:rPr lang="es-MX" sz="2400" b="1" dirty="0"/>
              <a:t>Esfuerzo Adicional</a:t>
            </a:r>
          </a:p>
          <a:p>
            <a:pPr marL="0" lvl="1" indent="0" algn="just">
              <a:buNone/>
            </a:pPr>
            <a:r>
              <a:rPr lang="es-MX" dirty="0"/>
              <a:t>Este esfuerzo adicional refleja un compromiso para mejorar la comunicación mediante contenido audiovisual.</a:t>
            </a:r>
          </a:p>
          <a:p>
            <a:pPr marL="0" lvl="1" indent="0" algn="just">
              <a:buNone/>
            </a:pPr>
            <a:endParaRPr lang="es-MX" dirty="0"/>
          </a:p>
        </p:txBody>
      </p:sp>
    </p:spTree>
    <p:extLst>
      <p:ext uri="{BB962C8B-B14F-4D97-AF65-F5344CB8AC3E}">
        <p14:creationId xmlns:p14="http://schemas.microsoft.com/office/powerpoint/2010/main" val="316424373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024AB46-2978-800A-79A9-CE02F5B2A6D6}"/>
              </a:ext>
            </a:extLst>
          </p:cNvPr>
          <p:cNvSpPr>
            <a:spLocks noGrp="1"/>
          </p:cNvSpPr>
          <p:nvPr>
            <p:ph type="title"/>
          </p:nvPr>
        </p:nvSpPr>
        <p:spPr>
          <a:xfrm>
            <a:off x="7123007" y="603501"/>
            <a:ext cx="4361693" cy="1527049"/>
          </a:xfrm>
        </p:spPr>
        <p:txBody>
          <a:bodyPr vert="horz" lIns="91440" tIns="45720" rIns="91440" bIns="45720" rtlCol="0" anchor="b">
            <a:normAutofit/>
          </a:bodyPr>
          <a:lstStyle/>
          <a:p>
            <a:r>
              <a:rPr lang="en-US" sz="3600" b="1" kern="1200" dirty="0">
                <a:solidFill>
                  <a:schemeClr val="tx1"/>
                </a:solidFill>
                <a:latin typeface="+mj-lt"/>
                <a:ea typeface="+mj-ea"/>
                <a:cs typeface="+mj-cs"/>
              </a:rPr>
              <a:t>Edición Fotográfica</a:t>
            </a:r>
          </a:p>
        </p:txBody>
      </p:sp>
      <p:pic>
        <p:nvPicPr>
          <p:cNvPr id="5" name="Marcador de contenido 4" descr="Fotógrafa diseñadora">
            <a:extLst>
              <a:ext uri="{FF2B5EF4-FFF2-40B4-BE49-F238E27FC236}">
                <a16:creationId xmlns:a16="http://schemas.microsoft.com/office/drawing/2014/main" id="{78EE4C8F-BF97-4639-A97A-39692FB4498A}"/>
              </a:ext>
            </a:extLst>
          </p:cNvPr>
          <p:cNvPicPr>
            <a:picLocks noGrp="1" noChangeAspect="1"/>
          </p:cNvPicPr>
          <p:nvPr>
            <p:ph sz="half" idx="1"/>
          </p:nvPr>
        </p:nvPicPr>
        <p:blipFill>
          <a:blip r:embed="rId3"/>
          <a:srcRect l="22479" r="15257" b="2"/>
          <a:stretch/>
        </p:blipFill>
        <p:spPr>
          <a:xfrm>
            <a:off x="1" y="10"/>
            <a:ext cx="6373368" cy="6857990"/>
          </a:xfrm>
          <a:prstGeom prst="rect">
            <a:avLst/>
          </a:prstGeom>
        </p:spPr>
      </p:pic>
      <p:sp>
        <p:nvSpPr>
          <p:cNvPr id="4" name="Marcador de contenido 3">
            <a:extLst>
              <a:ext uri="{FF2B5EF4-FFF2-40B4-BE49-F238E27FC236}">
                <a16:creationId xmlns:a16="http://schemas.microsoft.com/office/drawing/2014/main" id="{6AF7F6A1-214F-E9A2-9635-0D6E2BD54F7B}"/>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23007" y="2212846"/>
            <a:ext cx="4361693" cy="4096514"/>
          </a:xfrm>
        </p:spPr>
        <p:txBody>
          <a:bodyPr>
            <a:normAutofit/>
          </a:bodyPr>
          <a:lstStyle/>
          <a:p>
            <a:pPr marL="0" indent="0" algn="just">
              <a:spcBef>
                <a:spcPts val="2500"/>
              </a:spcBef>
              <a:buNone/>
            </a:pPr>
            <a:r>
              <a:rPr lang="es-MX" sz="2400" b="1" dirty="0"/>
              <a:t>Alta Precisión</a:t>
            </a:r>
          </a:p>
          <a:p>
            <a:pPr marL="0" lvl="1" indent="0" algn="just">
              <a:buNone/>
            </a:pPr>
            <a:r>
              <a:rPr lang="es-MX" dirty="0"/>
              <a:t>Un resultado del 105.9% refleja alta precisión y dedicación en el trabajo de edición fotográfica.</a:t>
            </a:r>
          </a:p>
          <a:p>
            <a:pPr marL="0" indent="0" algn="just">
              <a:spcBef>
                <a:spcPts val="2500"/>
              </a:spcBef>
              <a:buNone/>
            </a:pPr>
            <a:r>
              <a:rPr lang="es-MX" sz="2400" b="1" dirty="0"/>
              <a:t>Presentación Visual</a:t>
            </a:r>
          </a:p>
          <a:p>
            <a:pPr marL="0" lvl="1" indent="0" algn="just">
              <a:buNone/>
            </a:pPr>
            <a:r>
              <a:rPr lang="es-MX" dirty="0"/>
              <a:t>El trabajo detallado y minucioso se manifiesta en una presentación visual impactante y profesional.</a:t>
            </a:r>
          </a:p>
          <a:p>
            <a:pPr marL="0" lvl="1" indent="0" algn="just">
              <a:buNone/>
            </a:pPr>
            <a:endParaRPr lang="es-MX" dirty="0"/>
          </a:p>
        </p:txBody>
      </p:sp>
    </p:spTree>
    <p:extLst>
      <p:ext uri="{BB962C8B-B14F-4D97-AF65-F5344CB8AC3E}">
        <p14:creationId xmlns:p14="http://schemas.microsoft.com/office/powerpoint/2010/main" val="344378688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20CE451-818C-E63D-258B-234B6C543D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FF5A349-4750-7DAC-C3E6-E136B888EC9D}"/>
              </a:ext>
            </a:extLst>
          </p:cNvPr>
          <p:cNvSpPr>
            <a:spLocks noGrp="1"/>
          </p:cNvSpPr>
          <p:nvPr>
            <p:ph type="title"/>
          </p:nvPr>
        </p:nvSpPr>
        <p:spPr>
          <a:xfrm>
            <a:off x="612648" y="603504"/>
            <a:ext cx="4361686" cy="1527048"/>
          </a:xfrm>
        </p:spPr>
        <p:txBody>
          <a:bodyPr vert="horz" lIns="91440" tIns="45720" rIns="91440" bIns="45720" rtlCol="0" anchor="b">
            <a:normAutofit/>
          </a:bodyPr>
          <a:lstStyle/>
          <a:p>
            <a:r>
              <a:rPr lang="en-US" sz="3600" b="1" kern="1200" dirty="0">
                <a:solidFill>
                  <a:schemeClr val="tx1"/>
                </a:solidFill>
                <a:latin typeface="+mj-lt"/>
                <a:ea typeface="+mj-ea"/>
                <a:cs typeface="+mj-cs"/>
              </a:rPr>
              <a:t>Órdenes de Inserción de </a:t>
            </a:r>
            <a:r>
              <a:rPr lang="en-US" sz="3600" b="1" kern="1200" dirty="0" err="1">
                <a:solidFill>
                  <a:schemeClr val="tx1"/>
                </a:solidFill>
                <a:latin typeface="+mj-lt"/>
                <a:ea typeface="+mj-ea"/>
                <a:cs typeface="+mj-cs"/>
              </a:rPr>
              <a:t>Campañas</a:t>
            </a:r>
            <a:endParaRPr lang="en-US" sz="3600" b="1" kern="1200" dirty="0">
              <a:solidFill>
                <a:schemeClr val="tx1"/>
              </a:solidFill>
              <a:latin typeface="+mj-lt"/>
              <a:ea typeface="+mj-ea"/>
              <a:cs typeface="+mj-cs"/>
            </a:endParaRPr>
          </a:p>
        </p:txBody>
      </p:sp>
      <p:sp>
        <p:nvSpPr>
          <p:cNvPr id="4" name="Marcador de contenido 3">
            <a:extLst>
              <a:ext uri="{FF2B5EF4-FFF2-40B4-BE49-F238E27FC236}">
                <a16:creationId xmlns:a16="http://schemas.microsoft.com/office/drawing/2014/main" id="{BFA12A87-8165-3941-2F1D-D9875FF38E46}"/>
              </a:ext>
            </a:extLst>
          </p:cNvPr>
          <p:cNvSpPr>
            <a:spLocks noGrp="1"/>
          </p:cNvSpPr>
          <p:nvPr>
            <p:ph sz="half" idx="2"/>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12647" y="2212848"/>
            <a:ext cx="4361687" cy="4096512"/>
          </a:xfrm>
        </p:spPr>
        <p:txBody>
          <a:bodyPr>
            <a:normAutofit/>
          </a:bodyPr>
          <a:lstStyle/>
          <a:p>
            <a:pPr marL="0" indent="0" algn="just">
              <a:spcBef>
                <a:spcPts val="2500"/>
              </a:spcBef>
              <a:buNone/>
            </a:pPr>
            <a:r>
              <a:rPr lang="es-MX" sz="3200" b="1" dirty="0"/>
              <a:t>Eficiencia en Difusión</a:t>
            </a:r>
          </a:p>
          <a:p>
            <a:pPr marL="0" lvl="1" indent="0" algn="just">
              <a:buNone/>
            </a:pPr>
            <a:r>
              <a:rPr lang="es-MX" sz="3200" dirty="0"/>
              <a:t>Las órdenes de inserción alcanzaron un 117.5%, mostrando un manejo eficiente en la difusión de campañas publicitarias.</a:t>
            </a:r>
          </a:p>
          <a:p>
            <a:pPr marL="0" lvl="1" indent="0" algn="just">
              <a:buNone/>
            </a:pPr>
            <a:endParaRPr lang="es-MX" sz="2000" dirty="0"/>
          </a:p>
        </p:txBody>
      </p:sp>
      <p:pic>
        <p:nvPicPr>
          <p:cNvPr id="5" name="Marcador de contenido 4" descr="Plan de marketing estrategia de negocio">
            <a:extLst>
              <a:ext uri="{FF2B5EF4-FFF2-40B4-BE49-F238E27FC236}">
                <a16:creationId xmlns:a16="http://schemas.microsoft.com/office/drawing/2014/main" id="{E805246D-C30E-4509-9038-C6590F3F8E06}"/>
              </a:ext>
            </a:extLst>
          </p:cNvPr>
          <p:cNvPicPr>
            <a:picLocks noGrp="1" noChangeAspect="1"/>
          </p:cNvPicPr>
          <p:nvPr>
            <p:ph sz="half" idx="1"/>
          </p:nvPr>
        </p:nvPicPr>
        <p:blipFill>
          <a:blip r:embed="rId3"/>
          <a:srcRect l="19620" r="10680"/>
          <a:stretch/>
        </p:blipFill>
        <p:spPr>
          <a:xfrm>
            <a:off x="5818632" y="-1"/>
            <a:ext cx="6373368" cy="6858001"/>
          </a:xfrm>
          <a:prstGeom prst="rect">
            <a:avLst/>
          </a:prstGeom>
        </p:spPr>
      </p:pic>
    </p:spTree>
    <p:extLst>
      <p:ext uri="{BB962C8B-B14F-4D97-AF65-F5344CB8AC3E}">
        <p14:creationId xmlns:p14="http://schemas.microsoft.com/office/powerpoint/2010/main" val="324366883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242067-7E92-D6DF-3D52-3978CFBCCC70}"/>
              </a:ext>
            </a:extLst>
          </p:cNvPr>
          <p:cNvSpPr txBox="1"/>
          <p:nvPr/>
        </p:nvSpPr>
        <p:spPr>
          <a:xfrm>
            <a:off x="3297382" y="104776"/>
            <a:ext cx="5985164" cy="1021818"/>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sz="1800" b="1" dirty="0">
                <a:solidFill>
                  <a:prstClr val="black"/>
                </a:solidFill>
                <a:latin typeface="Calibri" panose="020F0502020204030204"/>
              </a:rPr>
              <a:t>DIRECCIÓN DE ATENCIÓN CIUDADANA</a:t>
            </a:r>
            <a:r>
              <a:rPr lang="es-ES" sz="1800" b="1" dirty="0">
                <a:solidFill>
                  <a:prstClr val="black"/>
                </a:solidFill>
                <a:highlight>
                  <a:srgbClr val="FFFF00"/>
                </a:highlight>
                <a:latin typeface="Calibri" panose="020F0502020204030204"/>
              </a:rPr>
              <a:t> </a:t>
            </a:r>
          </a:p>
          <a:p>
            <a:pPr marL="0" marR="0" lvl="0" indent="0" algn="ctr" defTabSz="914400" rtl="0" eaLnBrk="1" fontAlgn="auto" latinLnBrk="0" hangingPunct="1">
              <a:lnSpc>
                <a:spcPct val="90000"/>
              </a:lnSpc>
              <a:spcBef>
                <a:spcPts val="0"/>
              </a:spcBef>
              <a:spcAft>
                <a:spcPts val="600"/>
              </a:spcAft>
              <a:buClrTx/>
              <a:buSzTx/>
              <a:buFontTx/>
              <a:buNone/>
              <a:tabLst/>
              <a:defRPr/>
            </a:pPr>
            <a:endParaRPr lang="es-ES" sz="1800" b="1" dirty="0">
              <a:solidFill>
                <a:prstClr val="black"/>
              </a:solidFill>
              <a:latin typeface="Calibri" panose="020F0502020204030204"/>
            </a:endParaRP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s-ES_trad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CuadroTexto 4">
            <a:extLst>
              <a:ext uri="{FF2B5EF4-FFF2-40B4-BE49-F238E27FC236}">
                <a16:creationId xmlns:a16="http://schemas.microsoft.com/office/drawing/2014/main" id="{13F339E1-A68D-98D0-6DF3-CDDF4730A5DD}"/>
              </a:ext>
            </a:extLst>
          </p:cNvPr>
          <p:cNvSpPr txBox="1"/>
          <p:nvPr/>
        </p:nvSpPr>
        <p:spPr>
          <a:xfrm>
            <a:off x="530507" y="483664"/>
            <a:ext cx="11130986" cy="2554545"/>
          </a:xfrm>
          <a:prstGeom prst="rect">
            <a:avLst/>
          </a:prstGeom>
          <a:noFill/>
        </p:spPr>
        <p:txBody>
          <a:bodyPr wrap="square">
            <a:spAutoFit/>
          </a:bodyPr>
          <a:lstStyle/>
          <a:p>
            <a:pPr algn="just">
              <a:buNone/>
            </a:pPr>
            <a:r>
              <a:rPr lang="es-MX" sz="1600" dirty="0">
                <a:latin typeface="Aptos" panose="020B0004020202020204" pitchFamily="34" charset="0"/>
              </a:rPr>
              <a:t>La Dirección de Atención Ciudadana, encargada de atender las necesidades sociales de la población, especialmente de los grupos más vulnerables, ha logrado importantes avances en el cumplimiento de sus objetivos para el primer trimestre de 2025.</a:t>
            </a:r>
          </a:p>
          <a:p>
            <a:pPr algn="just">
              <a:buNone/>
            </a:pPr>
            <a:endParaRPr lang="es-MX" sz="1600" dirty="0">
              <a:latin typeface="Aptos" panose="020B0004020202020204" pitchFamily="34" charset="0"/>
            </a:endParaRPr>
          </a:p>
          <a:p>
            <a:pPr algn="just">
              <a:buNone/>
            </a:pPr>
            <a:r>
              <a:rPr lang="es-MX" sz="1600" dirty="0">
                <a:latin typeface="Aptos" panose="020B0004020202020204" pitchFamily="34" charset="0"/>
              </a:rPr>
              <a:t>Durante el periodo evaluado, se alcanzó un </a:t>
            </a:r>
            <a:r>
              <a:rPr lang="es-MX" sz="1600" b="1" dirty="0">
                <a:latin typeface="Aptos" panose="020B0004020202020204" pitchFamily="34" charset="0"/>
              </a:rPr>
              <a:t>100% </a:t>
            </a:r>
            <a:r>
              <a:rPr lang="es-MX" sz="1600" dirty="0">
                <a:latin typeface="Aptos" panose="020B0004020202020204" pitchFamily="34" charset="0"/>
              </a:rPr>
              <a:t>de cumplimiento de la meta programada, resultado de la amplia participación ciudadana, así como de la colaboración con instituciones gubernamentales y organizaciones de la sociedad civil (</a:t>
            </a:r>
            <a:r>
              <a:rPr lang="es-MX" sz="1600" dirty="0" err="1">
                <a:latin typeface="Aptos" panose="020B0004020202020204" pitchFamily="34" charset="0"/>
              </a:rPr>
              <a:t>OSC’s</a:t>
            </a:r>
            <a:r>
              <a:rPr lang="es-MX" sz="1600" dirty="0">
                <a:latin typeface="Aptos" panose="020B0004020202020204" pitchFamily="34" charset="0"/>
              </a:rPr>
              <a:t>), lo que permitió la entrega de 188 apoyos a personas de escasos recursos en el Municipio de Benito Juárez.</a:t>
            </a:r>
          </a:p>
          <a:p>
            <a:pPr algn="just">
              <a:buNone/>
            </a:pPr>
            <a:endParaRPr lang="es-MX" sz="1600" dirty="0">
              <a:latin typeface="Aptos" panose="020B0004020202020204" pitchFamily="34" charset="0"/>
            </a:endParaRPr>
          </a:p>
          <a:p>
            <a:pPr algn="just">
              <a:buNone/>
            </a:pPr>
            <a:r>
              <a:rPr lang="es-MX" sz="1600" dirty="0">
                <a:latin typeface="Aptos" panose="020B0004020202020204" pitchFamily="34" charset="0"/>
              </a:rPr>
              <a:t>Se canalizaron 375 demandas de la ciudadanía a diferentes áreas del Municipio y se realizo un evento por parte de esta dirección, logrando un 100% en las actividades programadas.</a:t>
            </a:r>
          </a:p>
        </p:txBody>
      </p:sp>
      <p:graphicFrame>
        <p:nvGraphicFramePr>
          <p:cNvPr id="2" name="Gráfico 1">
            <a:extLst>
              <a:ext uri="{FF2B5EF4-FFF2-40B4-BE49-F238E27FC236}">
                <a16:creationId xmlns:a16="http://schemas.microsoft.com/office/drawing/2014/main" id="{DAD36F66-46B3-488E-8B3E-0B76FC893C05}"/>
              </a:ext>
            </a:extLst>
          </p:cNvPr>
          <p:cNvGraphicFramePr>
            <a:graphicFrameLocks/>
          </p:cNvGraphicFramePr>
          <p:nvPr>
            <p:extLst>
              <p:ext uri="{D42A27DB-BD31-4B8C-83A1-F6EECF244321}">
                <p14:modId xmlns:p14="http://schemas.microsoft.com/office/powerpoint/2010/main" val="3901361395"/>
              </p:ext>
            </p:extLst>
          </p:nvPr>
        </p:nvGraphicFramePr>
        <p:xfrm>
          <a:off x="251064" y="3238093"/>
          <a:ext cx="5170021" cy="313624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id="{C82B11BC-EDEA-43CF-BAF7-7214AF61282A}"/>
              </a:ext>
            </a:extLst>
          </p:cNvPr>
          <p:cNvGraphicFramePr>
            <a:graphicFrameLocks/>
          </p:cNvGraphicFramePr>
          <p:nvPr>
            <p:extLst>
              <p:ext uri="{D42A27DB-BD31-4B8C-83A1-F6EECF244321}">
                <p14:modId xmlns:p14="http://schemas.microsoft.com/office/powerpoint/2010/main" val="960194467"/>
              </p:ext>
            </p:extLst>
          </p:nvPr>
        </p:nvGraphicFramePr>
        <p:xfrm>
          <a:off x="5577783" y="3187293"/>
          <a:ext cx="6614217" cy="33041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36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299317" y="137168"/>
            <a:ext cx="7046513"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CUAL ES EL OBJETIVO GENERAL DEL PROGRAMA DE CONSOLIDACIÓN DE LA GESTIÓN MUNICIPAL?</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699164" y="924097"/>
            <a:ext cx="10793672" cy="917174"/>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0" i="0" u="none" strike="noStrike" kern="1200" cap="none" spc="0" normalizeH="0" baseline="0" noProof="0" dirty="0">
                <a:ln>
                  <a:noFill/>
                </a:ln>
                <a:solidFill>
                  <a:prstClr val="black"/>
                </a:solidFill>
                <a:effectLst/>
                <a:uLnTx/>
                <a:uFillTx/>
                <a:latin typeface="Calibri" panose="020F0502020204030204"/>
                <a:ea typeface="+mn-ea"/>
                <a:cs typeface="+mn-cs"/>
              </a:rPr>
              <a:t>FORTALECER A LAS DEPENDENCIAS Y ENTIDADES MUNICIPALES MEDIANTE LA VINCULACIÓN SECUENCIAL DE LAS ETAPAS DE: PLANEACIÓN, PROGRAMACIÓN Y PRESUPUESTACIÓN.</a:t>
            </a:r>
          </a:p>
          <a:p>
            <a:pPr marL="0" marR="0" lvl="0" indent="0" algn="ctr" defTabSz="914400" rtl="0" eaLnBrk="1" fontAlgn="auto" latinLnBrk="0" hangingPunct="1">
              <a:lnSpc>
                <a:spcPct val="90000"/>
              </a:lnSpc>
              <a:spcBef>
                <a:spcPts val="0"/>
              </a:spcBef>
              <a:spcAft>
                <a:spcPts val="600"/>
              </a:spcAft>
              <a:buClrTx/>
              <a:buSzTx/>
              <a:buFontTx/>
              <a:buNone/>
              <a:tabLst/>
              <a:defRPr/>
            </a:pPr>
            <a:r>
              <a:rPr lang="es-ES" dirty="0">
                <a:solidFill>
                  <a:prstClr val="black"/>
                </a:solidFill>
                <a:latin typeface="Calibri" panose="020F0502020204030204"/>
              </a:rPr>
              <a:t>SE MIDE MEDIANTE UN INDICADOR ESTRATÉGICO: </a:t>
            </a:r>
            <a:r>
              <a:rPr lang="es-ES" b="1" dirty="0">
                <a:solidFill>
                  <a:prstClr val="black"/>
                </a:solidFill>
                <a:latin typeface="Calibri" panose="020F0502020204030204"/>
              </a:rPr>
              <a:t>ÍNDICE DE AVANCE GENERAL en PBR-SED</a:t>
            </a:r>
            <a:endPar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CuadroTexto 5">
            <a:extLst>
              <a:ext uri="{FF2B5EF4-FFF2-40B4-BE49-F238E27FC236}">
                <a16:creationId xmlns:a16="http://schemas.microsoft.com/office/drawing/2014/main" id="{3F104A3F-4F68-F92E-8E7B-02E06A480E78}"/>
              </a:ext>
            </a:extLst>
          </p:cNvPr>
          <p:cNvSpPr txBox="1"/>
          <p:nvPr/>
        </p:nvSpPr>
        <p:spPr>
          <a:xfrm>
            <a:off x="6312025" y="2603965"/>
            <a:ext cx="5422174" cy="2585323"/>
          </a:xfrm>
          <a:prstGeom prst="rect">
            <a:avLst/>
          </a:prstGeom>
          <a:noFill/>
        </p:spPr>
        <p:txBody>
          <a:bodyPr wrap="square">
            <a:spAutoFit/>
          </a:bodyPr>
          <a:lstStyle/>
          <a:p>
            <a:pPr algn="just"/>
            <a:r>
              <a:rPr lang="es-ES" dirty="0"/>
              <a:t>La gráfica muestra el índice de avance en la implementación del modelo </a:t>
            </a:r>
            <a:r>
              <a:rPr lang="es-ES" dirty="0" err="1"/>
              <a:t>PbR</a:t>
            </a:r>
            <a:r>
              <a:rPr lang="es-ES" dirty="0"/>
              <a:t>-SED (Presupuesto Basado en Resultados y Sistema de Evaluación del Desempeño) en varios municipios de México. Los valores se agrupan en cuatro categorías de desempeño según el puntaje obtenido:</a:t>
            </a:r>
            <a:endParaRPr lang="es-MX" dirty="0"/>
          </a:p>
          <a:p>
            <a:pPr algn="just"/>
            <a:r>
              <a:rPr lang="es-ES" dirty="0"/>
              <a:t>Para el Municipio de Benito Juárez (Cancún, Quintana Roo) se encuentra en la categoría Alto (81-100), con un índice de 85.4%</a:t>
            </a:r>
            <a:endParaRPr kumimoji="0" lang="es-ES" sz="1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pic>
        <p:nvPicPr>
          <p:cNvPr id="3" name="Imagen 2">
            <a:extLst>
              <a:ext uri="{FF2B5EF4-FFF2-40B4-BE49-F238E27FC236}">
                <a16:creationId xmlns:a16="http://schemas.microsoft.com/office/drawing/2014/main" id="{5C3775CC-FF50-C267-B159-24A2885BBC94}"/>
              </a:ext>
            </a:extLst>
          </p:cNvPr>
          <p:cNvPicPr>
            <a:picLocks noChangeAspect="1"/>
          </p:cNvPicPr>
          <p:nvPr/>
        </p:nvPicPr>
        <p:blipFill>
          <a:blip r:embed="rId2"/>
          <a:stretch>
            <a:fillRect/>
          </a:stretch>
        </p:blipFill>
        <p:spPr>
          <a:xfrm>
            <a:off x="244511" y="6617191"/>
            <a:ext cx="11827265" cy="103641"/>
          </a:xfrm>
          <a:prstGeom prst="rect">
            <a:avLst/>
          </a:prstGeom>
        </p:spPr>
      </p:pic>
      <p:pic>
        <p:nvPicPr>
          <p:cNvPr id="7" name="Imagen 6">
            <a:extLst>
              <a:ext uri="{FF2B5EF4-FFF2-40B4-BE49-F238E27FC236}">
                <a16:creationId xmlns:a16="http://schemas.microsoft.com/office/drawing/2014/main" id="{2FF56A43-D474-1D51-0562-6FBFC5035AFF}"/>
              </a:ext>
            </a:extLst>
          </p:cNvPr>
          <p:cNvPicPr>
            <a:picLocks noChangeAspect="1"/>
          </p:cNvPicPr>
          <p:nvPr/>
        </p:nvPicPr>
        <p:blipFill rotWithShape="1">
          <a:blip r:embed="rId3"/>
          <a:srcRect l="1235" t="4981"/>
          <a:stretch/>
        </p:blipFill>
        <p:spPr bwMode="auto">
          <a:xfrm>
            <a:off x="244511" y="2348864"/>
            <a:ext cx="5851489" cy="28404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151105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E5B76DA-97E2-86A8-0EC1-6997E22A0DCC}"/>
              </a:ext>
            </a:extLst>
          </p:cNvPr>
          <p:cNvSpPr txBox="1"/>
          <p:nvPr/>
        </p:nvSpPr>
        <p:spPr>
          <a:xfrm>
            <a:off x="402670" y="1210127"/>
            <a:ext cx="4920443" cy="4262449"/>
          </a:xfrm>
          <a:prstGeom prst="rect">
            <a:avLst/>
          </a:prstGeom>
          <a:noFill/>
        </p:spPr>
        <p:txBody>
          <a:bodyPr wrap="square">
            <a:spAutoFit/>
          </a:bodyPr>
          <a:lstStyle/>
          <a:p>
            <a:pPr algn="just">
              <a:lnSpc>
                <a:spcPct val="150000"/>
              </a:lnSpc>
            </a:pPr>
            <a:r>
              <a:rPr lang="es-MX" sz="1400" dirty="0">
                <a:latin typeface="Aptos" panose="020B0004020202020204" pitchFamily="34" charset="0"/>
              </a:rPr>
              <a:t>La gráfica refleja el cumplimiento total </a:t>
            </a:r>
            <a:r>
              <a:rPr lang="es-MX" sz="1400" b="1" dirty="0">
                <a:latin typeface="Aptos" panose="020B0004020202020204" pitchFamily="34" charset="0"/>
              </a:rPr>
              <a:t>(100%)</a:t>
            </a:r>
            <a:r>
              <a:rPr lang="es-MX" sz="1400" dirty="0">
                <a:latin typeface="Aptos" panose="020B0004020202020204" pitchFamily="34" charset="0"/>
              </a:rPr>
              <a:t> del componente de asesorías de la Coordinación General de Asesores. Se estableció una meta de 5 asesorías otorgadas y, de forma contundente, las 5 fueron efectivamente realizadas, lo que se traduce en un desempeño perfecto.</a:t>
            </a:r>
          </a:p>
          <a:p>
            <a:pPr algn="just">
              <a:lnSpc>
                <a:spcPct val="150000"/>
              </a:lnSpc>
            </a:pPr>
            <a:endParaRPr lang="es-MX" sz="1400" dirty="0">
              <a:latin typeface="Aptos" panose="020B0004020202020204" pitchFamily="34" charset="0"/>
            </a:endParaRPr>
          </a:p>
          <a:p>
            <a:pPr algn="just">
              <a:lnSpc>
                <a:spcPct val="150000"/>
              </a:lnSpc>
            </a:pPr>
            <a:r>
              <a:rPr lang="es-MX" sz="1400" dirty="0">
                <a:latin typeface="Aptos" panose="020B0004020202020204" pitchFamily="34" charset="0"/>
              </a:rPr>
              <a:t>Este resultado no solo evidencia una ejecución disciplinada, sino también una respuesta puntual y estratégica a las demandas y necesidades de la ciudadanía frente al Ayuntamiento de Benito Juárez. Cada asesoría representa una acción directa para fortalecer la toma de decisiones institucionales, mejorar la gestión pública y mantener una administración cercana, informada y proactiva.</a:t>
            </a:r>
          </a:p>
        </p:txBody>
      </p:sp>
      <p:pic>
        <p:nvPicPr>
          <p:cNvPr id="3" name="Imagen 2">
            <a:extLst>
              <a:ext uri="{FF2B5EF4-FFF2-40B4-BE49-F238E27FC236}">
                <a16:creationId xmlns:a16="http://schemas.microsoft.com/office/drawing/2014/main" id="{0D7011B5-CD9C-8B2C-48ED-DE65A3D12B41}"/>
              </a:ext>
            </a:extLst>
          </p:cNvPr>
          <p:cNvPicPr>
            <a:picLocks noChangeAspect="1"/>
          </p:cNvPicPr>
          <p:nvPr/>
        </p:nvPicPr>
        <p:blipFill>
          <a:blip r:embed="rId3"/>
          <a:stretch>
            <a:fillRect/>
          </a:stretch>
        </p:blipFill>
        <p:spPr>
          <a:xfrm>
            <a:off x="402671" y="197646"/>
            <a:ext cx="2347163" cy="871804"/>
          </a:xfrm>
          <a:prstGeom prst="rect">
            <a:avLst/>
          </a:prstGeom>
        </p:spPr>
      </p:pic>
      <p:graphicFrame>
        <p:nvGraphicFramePr>
          <p:cNvPr id="7" name="Gráfico 6">
            <a:extLst>
              <a:ext uri="{FF2B5EF4-FFF2-40B4-BE49-F238E27FC236}">
                <a16:creationId xmlns:a16="http://schemas.microsoft.com/office/drawing/2014/main" id="{01F18BC5-D210-435B-BD21-0D018588D4FE}"/>
              </a:ext>
            </a:extLst>
          </p:cNvPr>
          <p:cNvGraphicFramePr>
            <a:graphicFrameLocks/>
          </p:cNvGraphicFramePr>
          <p:nvPr>
            <p:extLst>
              <p:ext uri="{D42A27DB-BD31-4B8C-83A1-F6EECF244321}">
                <p14:modId xmlns:p14="http://schemas.microsoft.com/office/powerpoint/2010/main" val="251698805"/>
              </p:ext>
            </p:extLst>
          </p:nvPr>
        </p:nvGraphicFramePr>
        <p:xfrm>
          <a:off x="5549207" y="1396538"/>
          <a:ext cx="5606473" cy="409384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258686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D600695-9E63-0EA6-8D9B-23B6407AAC17}"/>
              </a:ext>
            </a:extLst>
          </p:cNvPr>
          <p:cNvPicPr>
            <a:picLocks noChangeAspect="1"/>
          </p:cNvPicPr>
          <p:nvPr/>
        </p:nvPicPr>
        <p:blipFill>
          <a:blip r:embed="rId3"/>
          <a:stretch>
            <a:fillRect/>
          </a:stretch>
        </p:blipFill>
        <p:spPr>
          <a:xfrm>
            <a:off x="521642" y="156102"/>
            <a:ext cx="2347163" cy="871804"/>
          </a:xfrm>
          <a:prstGeom prst="rect">
            <a:avLst/>
          </a:prstGeom>
        </p:spPr>
      </p:pic>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200968" y="1172529"/>
            <a:ext cx="5074416" cy="5149058"/>
          </a:xfrm>
        </p:spPr>
        <p:txBody>
          <a:bodyPr>
            <a:normAutofit fontScale="47500" lnSpcReduction="20000"/>
          </a:bodyPr>
          <a:lstStyle/>
          <a:p>
            <a:pPr algn="just">
              <a:lnSpc>
                <a:spcPct val="120000"/>
              </a:lnSpc>
            </a:pPr>
            <a:r>
              <a:rPr lang="es-MX" dirty="0">
                <a:latin typeface="Aptos" panose="020B0004020202020204" pitchFamily="34" charset="0"/>
                <a:cs typeface="Aparajita" panose="02020603050405020304" pitchFamily="18" charset="0"/>
              </a:rPr>
              <a:t>Durante el primer trimestre de 2025, la Coordinación General de Asesores cumplió en su totalidad con las metas programadas a nivel de actividades estratégicas. De acuerdo con el seguimiento cuantitativo, se alcanzó un </a:t>
            </a:r>
            <a:r>
              <a:rPr lang="es-MX" b="1" dirty="0">
                <a:latin typeface="Aptos" panose="020B0004020202020204" pitchFamily="34" charset="0"/>
                <a:cs typeface="Aparajita" panose="02020603050405020304" pitchFamily="18" charset="0"/>
              </a:rPr>
              <a:t>100% </a:t>
            </a:r>
            <a:r>
              <a:rPr lang="es-MX" dirty="0">
                <a:latin typeface="Aptos" panose="020B0004020202020204" pitchFamily="34" charset="0"/>
                <a:cs typeface="Aparajita" panose="02020603050405020304" pitchFamily="18" charset="0"/>
              </a:rPr>
              <a:t>de cumplimiento en cada una de las acciones planificadas, lo que refleja un desempeño eficiente y alineado con los objetivos establecidos.</a:t>
            </a:r>
          </a:p>
          <a:p>
            <a:pPr marL="0" indent="0" algn="just">
              <a:lnSpc>
                <a:spcPct val="120000"/>
              </a:lnSpc>
              <a:buNone/>
            </a:pPr>
            <a:r>
              <a:rPr lang="es-MX" dirty="0">
                <a:latin typeface="Aptos" panose="020B0004020202020204" pitchFamily="34" charset="0"/>
                <a:cs typeface="Aparajita" panose="02020603050405020304" pitchFamily="18" charset="0"/>
              </a:rPr>
              <a:t>En detalle, se llevaron a cabo:</a:t>
            </a:r>
          </a:p>
          <a:p>
            <a:pPr algn="just">
              <a:lnSpc>
                <a:spcPct val="120000"/>
              </a:lnSpc>
            </a:pPr>
            <a:r>
              <a:rPr lang="es-MX" b="1" dirty="0">
                <a:latin typeface="Aptos" panose="020B0004020202020204" pitchFamily="34" charset="0"/>
                <a:cs typeface="Aparajita" panose="02020603050405020304" pitchFamily="18" charset="0"/>
              </a:rPr>
              <a:t>25 reuniones</a:t>
            </a:r>
            <a:r>
              <a:rPr lang="es-MX" dirty="0">
                <a:latin typeface="Aptos" panose="020B0004020202020204" pitchFamily="34" charset="0"/>
                <a:cs typeface="Aparajita" panose="02020603050405020304" pitchFamily="18" charset="0"/>
              </a:rPr>
              <a:t> con dependencias y organismos descentralizados de la Administración Pública Municipal, cumpliendo completamente la meta proyectada.</a:t>
            </a:r>
          </a:p>
          <a:p>
            <a:pPr algn="just">
              <a:lnSpc>
                <a:spcPct val="120000"/>
              </a:lnSpc>
            </a:pPr>
            <a:r>
              <a:rPr lang="es-MX" b="1" dirty="0">
                <a:latin typeface="Aptos" panose="020B0004020202020204" pitchFamily="34" charset="0"/>
                <a:cs typeface="Aparajita" panose="02020603050405020304" pitchFamily="18" charset="0"/>
              </a:rPr>
              <a:t>1 Mesa de Trabajo</a:t>
            </a:r>
            <a:r>
              <a:rPr lang="es-MX" dirty="0">
                <a:latin typeface="Aptos" panose="020B0004020202020204" pitchFamily="34" charset="0"/>
                <a:cs typeface="Aparajita" panose="02020603050405020304" pitchFamily="18" charset="0"/>
              </a:rPr>
              <a:t> con cámaras empresariales y hoteleras, logrando también el 100% de avance previsto.</a:t>
            </a:r>
          </a:p>
          <a:p>
            <a:pPr algn="just">
              <a:lnSpc>
                <a:spcPct val="120000"/>
              </a:lnSpc>
            </a:pPr>
            <a:r>
              <a:rPr lang="es-MX" b="1" dirty="0">
                <a:latin typeface="Aptos" panose="020B0004020202020204" pitchFamily="34" charset="0"/>
                <a:cs typeface="Aparajita" panose="02020603050405020304" pitchFamily="18" charset="0"/>
              </a:rPr>
              <a:t>1 acción de ejecución de proyectos estratégicos</a:t>
            </a:r>
            <a:r>
              <a:rPr lang="es-MX" dirty="0">
                <a:latin typeface="Aptos" panose="020B0004020202020204" pitchFamily="34" charset="0"/>
                <a:cs typeface="Aparajita" panose="02020603050405020304" pitchFamily="18" charset="0"/>
              </a:rPr>
              <a:t> orientados a la atención de demandas ciudadanas, igualmente con cumplimiento total.</a:t>
            </a:r>
          </a:p>
          <a:p>
            <a:pPr marL="0" indent="0" algn="just">
              <a:lnSpc>
                <a:spcPct val="120000"/>
              </a:lnSpc>
              <a:buNone/>
            </a:pPr>
            <a:r>
              <a:rPr lang="es-MX" dirty="0">
                <a:latin typeface="Aptos" panose="020B0004020202020204" pitchFamily="34" charset="0"/>
                <a:cs typeface="Aparajita" panose="02020603050405020304" pitchFamily="18" charset="0"/>
              </a:rPr>
              <a:t>Estos resultados denotan una ejecución efectiva de la planeación institucional, destacando la capacidad operativa de la Coordinación General de Asesores para articular acciones de impacto directo en la administración pública municipal y en la vinculación con sectores clave de la sociedad.</a:t>
            </a:r>
          </a:p>
          <a:p>
            <a:pPr algn="just"/>
            <a:endParaRPr lang="es-MX" sz="1600" dirty="0"/>
          </a:p>
        </p:txBody>
      </p:sp>
      <p:graphicFrame>
        <p:nvGraphicFramePr>
          <p:cNvPr id="9" name="Gráfico 8">
            <a:extLst>
              <a:ext uri="{FF2B5EF4-FFF2-40B4-BE49-F238E27FC236}">
                <a16:creationId xmlns:a16="http://schemas.microsoft.com/office/drawing/2014/main" id="{E9C54E73-842D-4839-BAE4-803B90E5B472}"/>
              </a:ext>
            </a:extLst>
          </p:cNvPr>
          <p:cNvGraphicFramePr>
            <a:graphicFrameLocks/>
          </p:cNvGraphicFramePr>
          <p:nvPr>
            <p:extLst>
              <p:ext uri="{D42A27DB-BD31-4B8C-83A1-F6EECF244321}">
                <p14:modId xmlns:p14="http://schemas.microsoft.com/office/powerpoint/2010/main" val="3710042888"/>
              </p:ext>
            </p:extLst>
          </p:nvPr>
        </p:nvGraphicFramePr>
        <p:xfrm>
          <a:off x="5511338" y="1392573"/>
          <a:ext cx="6168044" cy="441085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25629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2" name="Imagen 11"/>
          <p:cNvPicPr>
            <a:picLocks noChangeAspect="1"/>
          </p:cNvPicPr>
          <p:nvPr/>
        </p:nvPicPr>
        <p:blipFill>
          <a:blip r:embed="rId4"/>
          <a:stretch>
            <a:fillRect/>
          </a:stretch>
        </p:blipFill>
        <p:spPr>
          <a:xfrm>
            <a:off x="299257" y="1517953"/>
            <a:ext cx="3832168" cy="2447218"/>
          </a:xfrm>
          <a:prstGeom prst="rect">
            <a:avLst/>
          </a:prstGeom>
        </p:spPr>
      </p:pic>
      <p:pic>
        <p:nvPicPr>
          <p:cNvPr id="13" name="Imagen 12"/>
          <p:cNvPicPr>
            <a:picLocks noChangeAspect="1"/>
          </p:cNvPicPr>
          <p:nvPr/>
        </p:nvPicPr>
        <p:blipFill>
          <a:blip r:embed="rId5"/>
          <a:stretch>
            <a:fillRect/>
          </a:stretch>
        </p:blipFill>
        <p:spPr>
          <a:xfrm>
            <a:off x="4197927" y="1517953"/>
            <a:ext cx="3798918" cy="2447218"/>
          </a:xfrm>
          <a:prstGeom prst="rect">
            <a:avLst/>
          </a:prstGeom>
        </p:spPr>
      </p:pic>
      <p:pic>
        <p:nvPicPr>
          <p:cNvPr id="14" name="Imagen 13"/>
          <p:cNvPicPr>
            <a:picLocks noChangeAspect="1"/>
          </p:cNvPicPr>
          <p:nvPr/>
        </p:nvPicPr>
        <p:blipFill>
          <a:blip r:embed="rId6"/>
          <a:stretch>
            <a:fillRect/>
          </a:stretch>
        </p:blipFill>
        <p:spPr>
          <a:xfrm>
            <a:off x="8079971" y="1517953"/>
            <a:ext cx="3823855" cy="2447218"/>
          </a:xfrm>
          <a:prstGeom prst="rect">
            <a:avLst/>
          </a:prstGeom>
        </p:spPr>
      </p:pic>
      <p:pic>
        <p:nvPicPr>
          <p:cNvPr id="15" name="Imagen 14"/>
          <p:cNvPicPr>
            <a:picLocks noChangeAspect="1"/>
          </p:cNvPicPr>
          <p:nvPr/>
        </p:nvPicPr>
        <p:blipFill>
          <a:blip r:embed="rId7"/>
          <a:stretch>
            <a:fillRect/>
          </a:stretch>
        </p:blipFill>
        <p:spPr>
          <a:xfrm>
            <a:off x="299256" y="4189616"/>
            <a:ext cx="3133899" cy="2433888"/>
          </a:xfrm>
          <a:prstGeom prst="rect">
            <a:avLst/>
          </a:prstGeom>
        </p:spPr>
      </p:pic>
      <p:pic>
        <p:nvPicPr>
          <p:cNvPr id="16" name="Imagen 15"/>
          <p:cNvPicPr>
            <a:picLocks noChangeAspect="1"/>
          </p:cNvPicPr>
          <p:nvPr/>
        </p:nvPicPr>
        <p:blipFill>
          <a:blip r:embed="rId8"/>
          <a:stretch>
            <a:fillRect/>
          </a:stretch>
        </p:blipFill>
        <p:spPr>
          <a:xfrm>
            <a:off x="3183775" y="4189616"/>
            <a:ext cx="2711209" cy="2433888"/>
          </a:xfrm>
          <a:prstGeom prst="rect">
            <a:avLst/>
          </a:prstGeom>
        </p:spPr>
      </p:pic>
      <p:pic>
        <p:nvPicPr>
          <p:cNvPr id="17" name="Imagen 16"/>
          <p:cNvPicPr>
            <a:picLocks noChangeAspect="1"/>
          </p:cNvPicPr>
          <p:nvPr/>
        </p:nvPicPr>
        <p:blipFill>
          <a:blip r:embed="rId9"/>
          <a:stretch>
            <a:fillRect/>
          </a:stretch>
        </p:blipFill>
        <p:spPr>
          <a:xfrm>
            <a:off x="6003920" y="4189616"/>
            <a:ext cx="2957200" cy="2433888"/>
          </a:xfrm>
          <a:prstGeom prst="rect">
            <a:avLst/>
          </a:prstGeom>
        </p:spPr>
      </p:pic>
      <p:pic>
        <p:nvPicPr>
          <p:cNvPr id="20" name="Imagen 19"/>
          <p:cNvPicPr>
            <a:picLocks noChangeAspect="1"/>
          </p:cNvPicPr>
          <p:nvPr/>
        </p:nvPicPr>
        <p:blipFill>
          <a:blip r:embed="rId10"/>
          <a:stretch>
            <a:fillRect/>
          </a:stretch>
        </p:blipFill>
        <p:spPr>
          <a:xfrm>
            <a:off x="9094124" y="4189617"/>
            <a:ext cx="2809701" cy="2433888"/>
          </a:xfrm>
          <a:prstGeom prst="rect">
            <a:avLst/>
          </a:prstGeom>
        </p:spPr>
      </p:pic>
    </p:spTree>
    <p:extLst>
      <p:ext uri="{BB962C8B-B14F-4D97-AF65-F5344CB8AC3E}">
        <p14:creationId xmlns:p14="http://schemas.microsoft.com/office/powerpoint/2010/main" val="42067488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76944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de la Coordinación General de Asesores</a:t>
            </a: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12" name="Imagen 11"/>
          <p:cNvPicPr>
            <a:picLocks noChangeAspect="1"/>
          </p:cNvPicPr>
          <p:nvPr/>
        </p:nvPicPr>
        <p:blipFill>
          <a:blip r:embed="rId4"/>
          <a:stretch>
            <a:fillRect/>
          </a:stretch>
        </p:blipFill>
        <p:spPr>
          <a:xfrm>
            <a:off x="374073" y="1510480"/>
            <a:ext cx="3782291" cy="2426787"/>
          </a:xfrm>
          <a:prstGeom prst="rect">
            <a:avLst/>
          </a:prstGeom>
        </p:spPr>
      </p:pic>
      <p:pic>
        <p:nvPicPr>
          <p:cNvPr id="13" name="Imagen 12"/>
          <p:cNvPicPr>
            <a:picLocks noChangeAspect="1"/>
          </p:cNvPicPr>
          <p:nvPr/>
        </p:nvPicPr>
        <p:blipFill>
          <a:blip r:embed="rId5"/>
          <a:stretch>
            <a:fillRect/>
          </a:stretch>
        </p:blipFill>
        <p:spPr>
          <a:xfrm>
            <a:off x="4334582" y="1510481"/>
            <a:ext cx="3721644" cy="2426787"/>
          </a:xfrm>
          <a:prstGeom prst="rect">
            <a:avLst/>
          </a:prstGeom>
        </p:spPr>
      </p:pic>
      <p:pic>
        <p:nvPicPr>
          <p:cNvPr id="14" name="Imagen 13"/>
          <p:cNvPicPr>
            <a:picLocks noChangeAspect="1"/>
          </p:cNvPicPr>
          <p:nvPr/>
        </p:nvPicPr>
        <p:blipFill>
          <a:blip r:embed="rId6"/>
          <a:stretch>
            <a:fillRect/>
          </a:stretch>
        </p:blipFill>
        <p:spPr>
          <a:xfrm>
            <a:off x="374073" y="4130720"/>
            <a:ext cx="3782290" cy="2447218"/>
          </a:xfrm>
          <a:prstGeom prst="rect">
            <a:avLst/>
          </a:prstGeom>
        </p:spPr>
      </p:pic>
      <p:pic>
        <p:nvPicPr>
          <p:cNvPr id="8" name="Imagen 7"/>
          <p:cNvPicPr>
            <a:picLocks noChangeAspect="1"/>
          </p:cNvPicPr>
          <p:nvPr/>
        </p:nvPicPr>
        <p:blipFill>
          <a:blip r:embed="rId7"/>
          <a:stretch>
            <a:fillRect/>
          </a:stretch>
        </p:blipFill>
        <p:spPr>
          <a:xfrm>
            <a:off x="8234444" y="1510480"/>
            <a:ext cx="3708665" cy="2426788"/>
          </a:xfrm>
          <a:prstGeom prst="rect">
            <a:avLst/>
          </a:prstGeom>
        </p:spPr>
      </p:pic>
      <p:pic>
        <p:nvPicPr>
          <p:cNvPr id="15" name="Imagen 14"/>
          <p:cNvPicPr>
            <a:picLocks noChangeAspect="1"/>
          </p:cNvPicPr>
          <p:nvPr/>
        </p:nvPicPr>
        <p:blipFill>
          <a:blip r:embed="rId8"/>
          <a:stretch>
            <a:fillRect/>
          </a:stretch>
        </p:blipFill>
        <p:spPr>
          <a:xfrm>
            <a:off x="4334582" y="4035289"/>
            <a:ext cx="3721644" cy="2466207"/>
          </a:xfrm>
          <a:prstGeom prst="rect">
            <a:avLst/>
          </a:prstGeom>
        </p:spPr>
      </p:pic>
      <p:pic>
        <p:nvPicPr>
          <p:cNvPr id="16" name="Imagen 15"/>
          <p:cNvPicPr>
            <a:picLocks noChangeAspect="1"/>
          </p:cNvPicPr>
          <p:nvPr/>
        </p:nvPicPr>
        <p:blipFill>
          <a:blip r:embed="rId9"/>
          <a:stretch>
            <a:fillRect/>
          </a:stretch>
        </p:blipFill>
        <p:spPr>
          <a:xfrm>
            <a:off x="8234445" y="4035289"/>
            <a:ext cx="3622676" cy="2611428"/>
          </a:xfrm>
          <a:prstGeom prst="rect">
            <a:avLst/>
          </a:prstGeom>
        </p:spPr>
      </p:pic>
    </p:spTree>
    <p:extLst>
      <p:ext uri="{BB962C8B-B14F-4D97-AF65-F5344CB8AC3E}">
        <p14:creationId xmlns:p14="http://schemas.microsoft.com/office/powerpoint/2010/main" val="2840077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DE8AC859-9D63-AC54-964C-D42EBE96A2A8}"/>
              </a:ext>
            </a:extLst>
          </p:cNvPr>
          <p:cNvPicPr>
            <a:picLocks noChangeAspect="1"/>
          </p:cNvPicPr>
          <p:nvPr/>
        </p:nvPicPr>
        <p:blipFill>
          <a:blip r:embed="rId2"/>
          <a:stretch>
            <a:fillRect/>
          </a:stretch>
        </p:blipFill>
        <p:spPr>
          <a:xfrm>
            <a:off x="838200" y="395582"/>
            <a:ext cx="2085013" cy="908383"/>
          </a:xfrm>
          <a:prstGeom prst="rect">
            <a:avLst/>
          </a:prstGeom>
        </p:spPr>
      </p:pic>
      <p:sp>
        <p:nvSpPr>
          <p:cNvPr id="3" name="Marcador de contenido 2">
            <a:extLst>
              <a:ext uri="{FF2B5EF4-FFF2-40B4-BE49-F238E27FC236}">
                <a16:creationId xmlns:a16="http://schemas.microsoft.com/office/drawing/2014/main" id="{AA6C9C70-8E58-12B8-BBF2-DEB1D8F554DA}"/>
              </a:ext>
            </a:extLst>
          </p:cNvPr>
          <p:cNvSpPr>
            <a:spLocks noGrp="1"/>
          </p:cNvSpPr>
          <p:nvPr>
            <p:ph sz="half" idx="1"/>
          </p:nvPr>
        </p:nvSpPr>
        <p:spPr>
          <a:xfrm>
            <a:off x="332413" y="1727200"/>
            <a:ext cx="5181600" cy="4536434"/>
          </a:xfrm>
        </p:spPr>
        <p:txBody>
          <a:bodyPr>
            <a:normAutofit/>
          </a:bodyPr>
          <a:lstStyle/>
          <a:p>
            <a:pPr marL="0" marR="0" lvl="0" indent="0" algn="just" defTabSz="914400" rtl="0" eaLnBrk="1" fontAlgn="auto" latinLnBrk="0" hangingPunct="1">
              <a:lnSpc>
                <a:spcPct val="90000"/>
              </a:lnSpc>
              <a:spcBef>
                <a:spcPts val="1000"/>
              </a:spcBef>
              <a:spcAft>
                <a:spcPts val="0"/>
              </a:spcAft>
              <a:buClrTx/>
              <a:buSzTx/>
              <a:buNone/>
              <a:tabLst/>
              <a:defRPr/>
            </a:pPr>
            <a:r>
              <a:rPr lang="es-MX" sz="2000" b="0" i="0" u="none" strike="noStrike" dirty="0">
                <a:solidFill>
                  <a:srgbClr val="000000"/>
                </a:solidFill>
                <a:effectLst/>
                <a:latin typeface="Aptos" panose="020B0004020202020204" pitchFamily="34" charset="0"/>
              </a:rPr>
              <a:t>Durante el primer trimestre de 2025, la Unidad de Transparencia del Municipio de Benito Juárez cumplió al </a:t>
            </a:r>
            <a:r>
              <a:rPr lang="es-MX" sz="2000" b="1" i="0" u="none" strike="noStrike" dirty="0">
                <a:solidFill>
                  <a:srgbClr val="000000"/>
                </a:solidFill>
                <a:effectLst/>
                <a:latin typeface="Aptos" panose="020B0004020202020204" pitchFamily="34" charset="0"/>
              </a:rPr>
              <a:t>100%</a:t>
            </a:r>
            <a:r>
              <a:rPr lang="es-MX" sz="2000" b="0" i="0" u="none" strike="noStrike" dirty="0">
                <a:solidFill>
                  <a:srgbClr val="000000"/>
                </a:solidFill>
                <a:effectLst/>
                <a:latin typeface="Aptos" panose="020B0004020202020204" pitchFamily="34" charset="0"/>
              </a:rPr>
              <a:t> sus metas en dos indicadores clave: en la atención de 115 solicitudes de acceso a la información pública; y en el cumplimiento de 58 obligaciones de transparencia en la Plataforma Nacional de Transparencia. </a:t>
            </a:r>
          </a:p>
          <a:p>
            <a:pPr marL="0" marR="0" lvl="0" indent="0" algn="just" defTabSz="914400" rtl="0" eaLnBrk="1" fontAlgn="auto" latinLnBrk="0" hangingPunct="1">
              <a:lnSpc>
                <a:spcPct val="90000"/>
              </a:lnSpc>
              <a:spcBef>
                <a:spcPts val="1000"/>
              </a:spcBef>
              <a:spcAft>
                <a:spcPts val="0"/>
              </a:spcAft>
              <a:buClrTx/>
              <a:buSzTx/>
              <a:buNone/>
              <a:tabLst/>
              <a:defRPr/>
            </a:pPr>
            <a:r>
              <a:rPr lang="es-MX" sz="2000" b="0" i="0" u="none" strike="noStrike" dirty="0">
                <a:solidFill>
                  <a:srgbClr val="000000"/>
                </a:solidFill>
                <a:effectLst/>
                <a:latin typeface="Aptos" panose="020B0004020202020204" pitchFamily="34" charset="0"/>
              </a:rPr>
              <a:t>Estos resultados reflejan un desempeño eficiente y el compromiso institucional con la rendición de cuentas y el derecho ciudadano a la información.</a:t>
            </a:r>
            <a:endParaRPr kumimoji="0" lang="es-MX" sz="2000" b="1" i="0" u="none" strike="noStrike" kern="1200" cap="none" spc="0" normalizeH="0" baseline="0" noProof="0" dirty="0">
              <a:ln>
                <a:noFill/>
              </a:ln>
              <a:solidFill>
                <a:prstClr val="black"/>
              </a:solidFill>
              <a:effectLst/>
              <a:uLnTx/>
              <a:uFillTx/>
              <a:latin typeface="Aptos" panose="020B0004020202020204" pitchFamily="34" charset="0"/>
            </a:endParaRPr>
          </a:p>
        </p:txBody>
      </p:sp>
      <p:graphicFrame>
        <p:nvGraphicFramePr>
          <p:cNvPr id="11" name="Gráfico 10">
            <a:extLst>
              <a:ext uri="{FF2B5EF4-FFF2-40B4-BE49-F238E27FC236}">
                <a16:creationId xmlns:a16="http://schemas.microsoft.com/office/drawing/2014/main" id="{0F974089-5359-4B88-A150-B3C4A4B87D8E}"/>
              </a:ext>
            </a:extLst>
          </p:cNvPr>
          <p:cNvGraphicFramePr>
            <a:graphicFrameLocks/>
          </p:cNvGraphicFramePr>
          <p:nvPr>
            <p:extLst>
              <p:ext uri="{D42A27DB-BD31-4B8C-83A1-F6EECF244321}">
                <p14:modId xmlns:p14="http://schemas.microsoft.com/office/powerpoint/2010/main" val="1856872572"/>
              </p:ext>
            </p:extLst>
          </p:nvPr>
        </p:nvGraphicFramePr>
        <p:xfrm>
          <a:off x="6172200" y="550488"/>
          <a:ext cx="5249333" cy="30409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Gráfico 11">
            <a:extLst>
              <a:ext uri="{FF2B5EF4-FFF2-40B4-BE49-F238E27FC236}">
                <a16:creationId xmlns:a16="http://schemas.microsoft.com/office/drawing/2014/main" id="{4EC07C73-793C-466B-BCC4-E26165131C32}"/>
              </a:ext>
            </a:extLst>
          </p:cNvPr>
          <p:cNvGraphicFramePr>
            <a:graphicFrameLocks/>
          </p:cNvGraphicFramePr>
          <p:nvPr>
            <p:extLst>
              <p:ext uri="{D42A27DB-BD31-4B8C-83A1-F6EECF244321}">
                <p14:modId xmlns:p14="http://schemas.microsoft.com/office/powerpoint/2010/main" val="1565739702"/>
              </p:ext>
            </p:extLst>
          </p:nvPr>
        </p:nvGraphicFramePr>
        <p:xfrm>
          <a:off x="6172200" y="4087965"/>
          <a:ext cx="5181600" cy="263456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94792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2B629478-A3AC-13A3-B0B0-442D2430FDA8}"/>
              </a:ext>
            </a:extLst>
          </p:cNvPr>
          <p:cNvPicPr>
            <a:picLocks noChangeAspect="1"/>
          </p:cNvPicPr>
          <p:nvPr/>
        </p:nvPicPr>
        <p:blipFill>
          <a:blip r:embed="rId3"/>
          <a:stretch>
            <a:fillRect/>
          </a:stretch>
        </p:blipFill>
        <p:spPr>
          <a:xfrm>
            <a:off x="914400" y="226845"/>
            <a:ext cx="2085013" cy="908383"/>
          </a:xfrm>
          <a:prstGeom prst="rect">
            <a:avLst/>
          </a:prstGeom>
        </p:spPr>
      </p:pic>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408613" y="1276465"/>
            <a:ext cx="5181600" cy="4927003"/>
          </a:xfrm>
        </p:spPr>
        <p:txBody>
          <a:bodyPr>
            <a:noAutofit/>
          </a:bodyPr>
          <a:lstStyle/>
          <a:p>
            <a:pPr marL="0" indent="0" algn="just">
              <a:buNone/>
            </a:pPr>
            <a:r>
              <a:rPr lang="es-MX" sz="1200" dirty="0">
                <a:latin typeface="Aptos" panose="020B0004020202020204" pitchFamily="34" charset="0"/>
              </a:rPr>
              <a:t>Asimismo, durante el primer trimestre del año 2025, la Unidad de Transparencia del Municipio de Benito Juárez, logró cumplir al 100% con todas las metas establecidas en los siguientes rubros:</a:t>
            </a:r>
          </a:p>
          <a:p>
            <a:pPr algn="just"/>
            <a:r>
              <a:rPr lang="es-MX" sz="1200" b="1" dirty="0">
                <a:latin typeface="Aptos" panose="020B0004020202020204" pitchFamily="34" charset="0"/>
              </a:rPr>
              <a:t>Organización de actividades de difusión</a:t>
            </a:r>
            <a:br>
              <a:rPr lang="es-MX" sz="1200" dirty="0">
                <a:latin typeface="Aptos" panose="020B0004020202020204" pitchFamily="34" charset="0"/>
              </a:rPr>
            </a:br>
            <a:r>
              <a:rPr lang="es-MX" sz="1200" dirty="0">
                <a:latin typeface="Aptos" panose="020B0004020202020204" pitchFamily="34" charset="0"/>
              </a:rPr>
              <a:t>Se llevaron a cabo 375 actividades de difusión, cumpliendo en su totalidad con lo programado, y con el objetivo de promover una cultura de transparencia y acceso a la información.</a:t>
            </a:r>
          </a:p>
          <a:p>
            <a:pPr algn="just"/>
            <a:r>
              <a:rPr lang="es-MX" sz="1200" b="1" dirty="0">
                <a:latin typeface="Aptos" panose="020B0004020202020204" pitchFamily="34" charset="0"/>
              </a:rPr>
              <a:t>Capacitación de las y los servidores públicos</a:t>
            </a:r>
            <a:br>
              <a:rPr lang="es-MX" sz="1200" dirty="0">
                <a:latin typeface="Aptos" panose="020B0004020202020204" pitchFamily="34" charset="0"/>
              </a:rPr>
            </a:br>
            <a:r>
              <a:rPr lang="es-MX" sz="1200" dirty="0">
                <a:latin typeface="Aptos" panose="020B0004020202020204" pitchFamily="34" charset="0"/>
              </a:rPr>
              <a:t>Se impartieron cinco capacitaciones dirigidas al personal del Ayuntamiento, fortaleciendo sus conocimientos en materia de obligaciones de transparencia.</a:t>
            </a:r>
          </a:p>
          <a:p>
            <a:pPr algn="just"/>
            <a:r>
              <a:rPr lang="es-MX" sz="1200" b="1" dirty="0">
                <a:latin typeface="Aptos" panose="020B0004020202020204" pitchFamily="34" charset="0"/>
              </a:rPr>
              <a:t>Disminución de casos de inconformidad por respuestas a solicitudes de información</a:t>
            </a:r>
            <a:br>
              <a:rPr lang="es-MX" sz="1200" dirty="0">
                <a:latin typeface="Aptos" panose="020B0004020202020204" pitchFamily="34" charset="0"/>
              </a:rPr>
            </a:br>
            <a:r>
              <a:rPr lang="es-MX" sz="1200" dirty="0">
                <a:latin typeface="Aptos" panose="020B0004020202020204" pitchFamily="34" charset="0"/>
              </a:rPr>
              <a:t>Se atendieron y resolvieron los cuatro casos de inconformidad contemplados, reduciendo el índice de quejas y mejorando la calidad de las respuestas otorgadas.</a:t>
            </a:r>
          </a:p>
          <a:p>
            <a:pPr algn="just"/>
            <a:r>
              <a:rPr lang="es-MX" sz="1200" b="1" dirty="0">
                <a:latin typeface="Aptos" panose="020B0004020202020204" pitchFamily="34" charset="0"/>
              </a:rPr>
              <a:t>Denuncias solventadas en los Portales de Transparencia</a:t>
            </a:r>
            <a:br>
              <a:rPr lang="es-MX" sz="1200" dirty="0">
                <a:latin typeface="Aptos" panose="020B0004020202020204" pitchFamily="34" charset="0"/>
              </a:rPr>
            </a:br>
            <a:r>
              <a:rPr lang="es-MX" sz="1200" dirty="0">
                <a:latin typeface="Aptos" panose="020B0004020202020204" pitchFamily="34" charset="0"/>
              </a:rPr>
              <a:t>Se solucionaron las 43 denuncias programadas en los portales, lo que refleja un seguimiento eficaz a las observaciones ciudadanas.</a:t>
            </a:r>
          </a:p>
          <a:p>
            <a:pPr algn="just"/>
            <a:r>
              <a:rPr lang="es-MX" sz="1200" b="1" dirty="0">
                <a:latin typeface="Aptos" panose="020B0004020202020204" pitchFamily="34" charset="0"/>
              </a:rPr>
              <a:t>Actualización de los Avisos de Privacidad por Unidad Administrativa</a:t>
            </a:r>
            <a:br>
              <a:rPr lang="es-MX" sz="1200" dirty="0">
                <a:latin typeface="Aptos" panose="020B0004020202020204" pitchFamily="34" charset="0"/>
              </a:rPr>
            </a:br>
            <a:r>
              <a:rPr lang="es-MX" sz="1200" dirty="0">
                <a:latin typeface="Aptos" panose="020B0004020202020204" pitchFamily="34" charset="0"/>
              </a:rPr>
              <a:t>Se realizaron tres actualizaciones de avisos de privacidad, garantizando el cumplimiento de la normativa en materia de protección de datos personales.</a:t>
            </a:r>
            <a:endParaRPr lang="es-MX" dirty="0">
              <a:latin typeface="Aptos" panose="020B0004020202020204" pitchFamily="34" charset="0"/>
            </a:endParaRPr>
          </a:p>
          <a:p>
            <a:pPr algn="just"/>
            <a:endParaRPr kumimoji="0" lang="es-MX" sz="16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graphicFrame>
        <p:nvGraphicFramePr>
          <p:cNvPr id="4" name="Gráfico 3">
            <a:extLst>
              <a:ext uri="{FF2B5EF4-FFF2-40B4-BE49-F238E27FC236}">
                <a16:creationId xmlns:a16="http://schemas.microsoft.com/office/drawing/2014/main" id="{4F48C8FF-0E92-4F70-AE5B-6C0326F3584F}"/>
              </a:ext>
            </a:extLst>
          </p:cNvPr>
          <p:cNvGraphicFramePr>
            <a:graphicFrameLocks/>
          </p:cNvGraphicFramePr>
          <p:nvPr>
            <p:extLst>
              <p:ext uri="{D42A27DB-BD31-4B8C-83A1-F6EECF244321}">
                <p14:modId xmlns:p14="http://schemas.microsoft.com/office/powerpoint/2010/main" val="696906641"/>
              </p:ext>
            </p:extLst>
          </p:nvPr>
        </p:nvGraphicFramePr>
        <p:xfrm>
          <a:off x="5975641" y="755374"/>
          <a:ext cx="5807746" cy="492700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52388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00538" y="1308818"/>
            <a:ext cx="11827265" cy="103641"/>
          </a:xfrm>
          <a:prstGeom prst="rect">
            <a:avLst/>
          </a:prstGeom>
        </p:spPr>
      </p:pic>
      <p:pic>
        <p:nvPicPr>
          <p:cNvPr id="5" name="Imagen 4">
            <a:extLst>
              <a:ext uri="{FF2B5EF4-FFF2-40B4-BE49-F238E27FC236}">
                <a16:creationId xmlns:a16="http://schemas.microsoft.com/office/drawing/2014/main" id="{01693FB8-B3C0-FA94-987C-2BC32C46D5F1}"/>
              </a:ext>
            </a:extLst>
          </p:cNvPr>
          <p:cNvPicPr>
            <a:picLocks noChangeAspect="1"/>
          </p:cNvPicPr>
          <p:nvPr/>
        </p:nvPicPr>
        <p:blipFill rotWithShape="1">
          <a:blip r:embed="rId4"/>
          <a:srcRect l="5012" r="5047"/>
          <a:stretch/>
        </p:blipFill>
        <p:spPr>
          <a:xfrm>
            <a:off x="4135509" y="1705715"/>
            <a:ext cx="3848454" cy="2340000"/>
          </a:xfrm>
          <a:prstGeom prst="rect">
            <a:avLst/>
          </a:prstGeom>
        </p:spPr>
      </p:pic>
      <p:pic>
        <p:nvPicPr>
          <p:cNvPr id="10" name="Imagen 9">
            <a:extLst>
              <a:ext uri="{FF2B5EF4-FFF2-40B4-BE49-F238E27FC236}">
                <a16:creationId xmlns:a16="http://schemas.microsoft.com/office/drawing/2014/main" id="{0B6B8F04-8031-7F0F-03DF-2E02B0F683B1}"/>
              </a:ext>
            </a:extLst>
          </p:cNvPr>
          <p:cNvPicPr>
            <a:picLocks noChangeAspect="1"/>
          </p:cNvPicPr>
          <p:nvPr/>
        </p:nvPicPr>
        <p:blipFill rotWithShape="1">
          <a:blip r:embed="rId5"/>
          <a:srcRect l="4301" r="4476"/>
          <a:stretch/>
        </p:blipFill>
        <p:spPr>
          <a:xfrm>
            <a:off x="689943" y="1705715"/>
            <a:ext cx="3199454" cy="2340000"/>
          </a:xfrm>
          <a:prstGeom prst="rect">
            <a:avLst/>
          </a:prstGeom>
        </p:spPr>
      </p:pic>
      <p:pic>
        <p:nvPicPr>
          <p:cNvPr id="12" name="Imagen 11">
            <a:extLst>
              <a:ext uri="{FF2B5EF4-FFF2-40B4-BE49-F238E27FC236}">
                <a16:creationId xmlns:a16="http://schemas.microsoft.com/office/drawing/2014/main" id="{062CA70E-9DF3-F926-888C-01BDFAC7F950}"/>
              </a:ext>
            </a:extLst>
          </p:cNvPr>
          <p:cNvPicPr>
            <a:picLocks noChangeAspect="1"/>
          </p:cNvPicPr>
          <p:nvPr/>
        </p:nvPicPr>
        <p:blipFill>
          <a:blip r:embed="rId6"/>
          <a:stretch>
            <a:fillRect/>
          </a:stretch>
        </p:blipFill>
        <p:spPr>
          <a:xfrm>
            <a:off x="8164444" y="1705715"/>
            <a:ext cx="3094215" cy="2340000"/>
          </a:xfrm>
          <a:prstGeom prst="rect">
            <a:avLst/>
          </a:prstGeom>
        </p:spPr>
      </p:pic>
      <p:pic>
        <p:nvPicPr>
          <p:cNvPr id="15" name="Imagen 14">
            <a:extLst>
              <a:ext uri="{FF2B5EF4-FFF2-40B4-BE49-F238E27FC236}">
                <a16:creationId xmlns:a16="http://schemas.microsoft.com/office/drawing/2014/main" id="{0209DEEB-DC25-8364-ABD1-DAD3447FC796}"/>
              </a:ext>
            </a:extLst>
          </p:cNvPr>
          <p:cNvPicPr>
            <a:picLocks noChangeAspect="1"/>
          </p:cNvPicPr>
          <p:nvPr/>
        </p:nvPicPr>
        <p:blipFill rotWithShape="1">
          <a:blip r:embed="rId7"/>
          <a:srcRect t="8952"/>
          <a:stretch/>
        </p:blipFill>
        <p:spPr>
          <a:xfrm>
            <a:off x="4467471" y="4210856"/>
            <a:ext cx="3240000" cy="2278843"/>
          </a:xfrm>
          <a:prstGeom prst="rect">
            <a:avLst/>
          </a:prstGeom>
        </p:spPr>
      </p:pic>
      <p:pic>
        <p:nvPicPr>
          <p:cNvPr id="18" name="Imagen 17">
            <a:extLst>
              <a:ext uri="{FF2B5EF4-FFF2-40B4-BE49-F238E27FC236}">
                <a16:creationId xmlns:a16="http://schemas.microsoft.com/office/drawing/2014/main" id="{9EB469BD-C0E5-3136-86C6-952A600ADE28}"/>
              </a:ext>
            </a:extLst>
          </p:cNvPr>
          <p:cNvPicPr>
            <a:picLocks noChangeAspect="1"/>
          </p:cNvPicPr>
          <p:nvPr/>
        </p:nvPicPr>
        <p:blipFill rotWithShape="1">
          <a:blip r:embed="rId8"/>
          <a:srcRect t="2614"/>
          <a:stretch/>
        </p:blipFill>
        <p:spPr>
          <a:xfrm>
            <a:off x="734852" y="4210856"/>
            <a:ext cx="3109635" cy="2278844"/>
          </a:xfrm>
          <a:prstGeom prst="rect">
            <a:avLst/>
          </a:prstGeom>
        </p:spPr>
      </p:pic>
      <p:pic>
        <p:nvPicPr>
          <p:cNvPr id="21" name="Imagen 20">
            <a:extLst>
              <a:ext uri="{FF2B5EF4-FFF2-40B4-BE49-F238E27FC236}">
                <a16:creationId xmlns:a16="http://schemas.microsoft.com/office/drawing/2014/main" id="{074B91F0-73A2-5808-1493-E943E4659CBD}"/>
              </a:ext>
            </a:extLst>
          </p:cNvPr>
          <p:cNvPicPr>
            <a:picLocks noChangeAspect="1"/>
          </p:cNvPicPr>
          <p:nvPr/>
        </p:nvPicPr>
        <p:blipFill>
          <a:blip r:embed="rId9"/>
          <a:stretch>
            <a:fillRect/>
          </a:stretch>
        </p:blipFill>
        <p:spPr>
          <a:xfrm>
            <a:off x="8164444" y="4210857"/>
            <a:ext cx="3109635" cy="2340000"/>
          </a:xfrm>
          <a:prstGeom prst="rect">
            <a:avLst/>
          </a:prstGeom>
        </p:spPr>
      </p:pic>
    </p:spTree>
    <p:extLst>
      <p:ext uri="{BB962C8B-B14F-4D97-AF65-F5344CB8AC3E}">
        <p14:creationId xmlns:p14="http://schemas.microsoft.com/office/powerpoint/2010/main" val="861800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047255" y="218289"/>
            <a:ext cx="8873294"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Unidad de Transparencia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3"/>
          <a:stretch>
            <a:fillRect/>
          </a:stretch>
        </p:blipFill>
        <p:spPr>
          <a:xfrm>
            <a:off x="213985" y="1308818"/>
            <a:ext cx="11827265" cy="103641"/>
          </a:xfrm>
          <a:prstGeom prst="rect">
            <a:avLst/>
          </a:prstGeom>
        </p:spPr>
      </p:pic>
      <p:pic>
        <p:nvPicPr>
          <p:cNvPr id="5" name="Imagen 4">
            <a:extLst>
              <a:ext uri="{FF2B5EF4-FFF2-40B4-BE49-F238E27FC236}">
                <a16:creationId xmlns:a16="http://schemas.microsoft.com/office/drawing/2014/main" id="{3762864A-74B8-5372-3585-72BFC73E50FC}"/>
              </a:ext>
            </a:extLst>
          </p:cNvPr>
          <p:cNvPicPr>
            <a:picLocks noChangeAspect="1"/>
          </p:cNvPicPr>
          <p:nvPr/>
        </p:nvPicPr>
        <p:blipFill>
          <a:blip r:embed="rId4"/>
          <a:stretch>
            <a:fillRect/>
          </a:stretch>
        </p:blipFill>
        <p:spPr>
          <a:xfrm>
            <a:off x="8616675" y="4259055"/>
            <a:ext cx="2880000" cy="2160000"/>
          </a:xfrm>
          <a:prstGeom prst="rect">
            <a:avLst/>
          </a:prstGeom>
        </p:spPr>
      </p:pic>
      <p:pic>
        <p:nvPicPr>
          <p:cNvPr id="8" name="Imagen 7">
            <a:extLst>
              <a:ext uri="{FF2B5EF4-FFF2-40B4-BE49-F238E27FC236}">
                <a16:creationId xmlns:a16="http://schemas.microsoft.com/office/drawing/2014/main" id="{491CAE3D-FC14-F152-D147-8E0A689B50C2}"/>
              </a:ext>
            </a:extLst>
          </p:cNvPr>
          <p:cNvPicPr>
            <a:picLocks noChangeAspect="1"/>
          </p:cNvPicPr>
          <p:nvPr/>
        </p:nvPicPr>
        <p:blipFill>
          <a:blip r:embed="rId5"/>
          <a:stretch>
            <a:fillRect/>
          </a:stretch>
        </p:blipFill>
        <p:spPr>
          <a:xfrm>
            <a:off x="5043902" y="4329700"/>
            <a:ext cx="2880000" cy="2160000"/>
          </a:xfrm>
          <a:prstGeom prst="rect">
            <a:avLst/>
          </a:prstGeom>
        </p:spPr>
      </p:pic>
      <p:pic>
        <p:nvPicPr>
          <p:cNvPr id="12" name="Imagen 11">
            <a:extLst>
              <a:ext uri="{FF2B5EF4-FFF2-40B4-BE49-F238E27FC236}">
                <a16:creationId xmlns:a16="http://schemas.microsoft.com/office/drawing/2014/main" id="{F0342F3C-5692-BE02-FA9D-DB836850DCF8}"/>
              </a:ext>
            </a:extLst>
          </p:cNvPr>
          <p:cNvPicPr>
            <a:picLocks noChangeAspect="1"/>
          </p:cNvPicPr>
          <p:nvPr/>
        </p:nvPicPr>
        <p:blipFill>
          <a:blip r:embed="rId6"/>
          <a:stretch>
            <a:fillRect/>
          </a:stretch>
        </p:blipFill>
        <p:spPr>
          <a:xfrm>
            <a:off x="695325" y="4329700"/>
            <a:ext cx="2880000" cy="2160000"/>
          </a:xfrm>
          <a:prstGeom prst="rect">
            <a:avLst/>
          </a:prstGeom>
        </p:spPr>
      </p:pic>
      <p:pic>
        <p:nvPicPr>
          <p:cNvPr id="15" name="Imagen 14">
            <a:extLst>
              <a:ext uri="{FF2B5EF4-FFF2-40B4-BE49-F238E27FC236}">
                <a16:creationId xmlns:a16="http://schemas.microsoft.com/office/drawing/2014/main" id="{3CDA68E2-5830-B9FF-49D5-88BD17540F09}"/>
              </a:ext>
            </a:extLst>
          </p:cNvPr>
          <p:cNvPicPr>
            <a:picLocks noChangeAspect="1"/>
          </p:cNvPicPr>
          <p:nvPr/>
        </p:nvPicPr>
        <p:blipFill>
          <a:blip r:embed="rId7"/>
          <a:stretch>
            <a:fillRect/>
          </a:stretch>
        </p:blipFill>
        <p:spPr>
          <a:xfrm>
            <a:off x="695325" y="1873914"/>
            <a:ext cx="2880000" cy="2160000"/>
          </a:xfrm>
          <a:prstGeom prst="rect">
            <a:avLst/>
          </a:prstGeom>
        </p:spPr>
      </p:pic>
      <p:pic>
        <p:nvPicPr>
          <p:cNvPr id="17" name="Imagen 16">
            <a:extLst>
              <a:ext uri="{FF2B5EF4-FFF2-40B4-BE49-F238E27FC236}">
                <a16:creationId xmlns:a16="http://schemas.microsoft.com/office/drawing/2014/main" id="{9184AFF7-1BBD-5253-DF3B-DA4186F538BB}"/>
              </a:ext>
            </a:extLst>
          </p:cNvPr>
          <p:cNvPicPr>
            <a:picLocks noChangeAspect="1"/>
          </p:cNvPicPr>
          <p:nvPr/>
        </p:nvPicPr>
        <p:blipFill>
          <a:blip r:embed="rId8"/>
          <a:stretch>
            <a:fillRect/>
          </a:stretch>
        </p:blipFill>
        <p:spPr>
          <a:xfrm>
            <a:off x="5043902" y="1755757"/>
            <a:ext cx="2880000" cy="2160000"/>
          </a:xfrm>
          <a:prstGeom prst="rect">
            <a:avLst/>
          </a:prstGeom>
        </p:spPr>
      </p:pic>
      <p:pic>
        <p:nvPicPr>
          <p:cNvPr id="19" name="Imagen 18">
            <a:extLst>
              <a:ext uri="{FF2B5EF4-FFF2-40B4-BE49-F238E27FC236}">
                <a16:creationId xmlns:a16="http://schemas.microsoft.com/office/drawing/2014/main" id="{EA0E27D0-5B11-F76C-4FD1-8C0AFF974B2E}"/>
              </a:ext>
            </a:extLst>
          </p:cNvPr>
          <p:cNvPicPr>
            <a:picLocks noChangeAspect="1"/>
          </p:cNvPicPr>
          <p:nvPr/>
        </p:nvPicPr>
        <p:blipFill>
          <a:blip r:embed="rId9"/>
          <a:stretch>
            <a:fillRect/>
          </a:stretch>
        </p:blipFill>
        <p:spPr>
          <a:xfrm>
            <a:off x="8795840" y="1755757"/>
            <a:ext cx="2700835" cy="2160000"/>
          </a:xfrm>
          <a:prstGeom prst="rect">
            <a:avLst/>
          </a:prstGeom>
        </p:spPr>
      </p:pic>
    </p:spTree>
    <p:extLst>
      <p:ext uri="{BB962C8B-B14F-4D97-AF65-F5344CB8AC3E}">
        <p14:creationId xmlns:p14="http://schemas.microsoft.com/office/powerpoint/2010/main" val="14656832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0291263-41EC-DA41-87F9-4C8E2D750565}"/>
              </a:ext>
            </a:extLst>
          </p:cNvPr>
          <p:cNvPicPr>
            <a:picLocks noChangeAspect="1"/>
          </p:cNvPicPr>
          <p:nvPr/>
        </p:nvPicPr>
        <p:blipFill>
          <a:blip r:embed="rId2"/>
          <a:stretch>
            <a:fillRect/>
          </a:stretch>
        </p:blipFill>
        <p:spPr>
          <a:xfrm>
            <a:off x="838200" y="365125"/>
            <a:ext cx="2780017" cy="908383"/>
          </a:xfrm>
          <a:prstGeom prst="rect">
            <a:avLst/>
          </a:prstGeom>
        </p:spPr>
      </p:pic>
      <p:sp>
        <p:nvSpPr>
          <p:cNvPr id="3" name="Marcador de contenido 2">
            <a:extLst>
              <a:ext uri="{FF2B5EF4-FFF2-40B4-BE49-F238E27FC236}">
                <a16:creationId xmlns:a16="http://schemas.microsoft.com/office/drawing/2014/main" id="{46A32E5B-6C8E-18B1-25EC-CEF680887697}"/>
              </a:ext>
            </a:extLst>
          </p:cNvPr>
          <p:cNvSpPr>
            <a:spLocks noGrp="1"/>
          </p:cNvSpPr>
          <p:nvPr>
            <p:ph sz="half" idx="1"/>
          </p:nvPr>
        </p:nvSpPr>
        <p:spPr>
          <a:xfrm>
            <a:off x="736600" y="1989748"/>
            <a:ext cx="5181600" cy="3287512"/>
          </a:xfrm>
        </p:spPr>
        <p:txBody>
          <a:bodyPr>
            <a:normAutofit fontScale="85000" lnSpcReduction="1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1900" b="1" i="0" u="none" strike="noStrike" kern="1200" cap="none" spc="0" normalizeH="0" baseline="0" noProof="0" dirty="0">
                <a:ln>
                  <a:noFill/>
                </a:ln>
                <a:solidFill>
                  <a:prstClr val="black"/>
                </a:solidFill>
                <a:effectLst/>
                <a:uLnTx/>
                <a:uFillTx/>
                <a:latin typeface="Aptos" panose="020B0004020202020204" pitchFamily="34" charset="0"/>
              </a:rPr>
              <a:t>La Subdelegación Municipal Puerto Juárez entrega mediante </a:t>
            </a:r>
            <a:r>
              <a:rPr kumimoji="0" lang="es-MX" sz="1600" b="1" i="0" u="none" strike="noStrike" kern="1200" cap="none" spc="0" normalizeH="0" baseline="0" noProof="0" dirty="0">
                <a:ln>
                  <a:noFill/>
                </a:ln>
                <a:solidFill>
                  <a:prstClr val="black"/>
                </a:solidFill>
                <a:effectLst/>
                <a:uLnTx/>
                <a:uFillTx/>
                <a:latin typeface="Aptos" panose="020B0004020202020204" pitchFamily="34" charset="0"/>
              </a:rPr>
              <a:t>su COMPONENTE, </a:t>
            </a:r>
            <a:r>
              <a:rPr kumimoji="0" lang="es-MX" sz="1900" b="1" i="0" u="none" strike="noStrike" kern="1200" cap="none" spc="0" normalizeH="0" baseline="0" noProof="0" dirty="0">
                <a:ln>
                  <a:noFill/>
                </a:ln>
                <a:solidFill>
                  <a:prstClr val="black"/>
                </a:solidFill>
                <a:effectLst/>
                <a:uLnTx/>
                <a:uFillTx/>
                <a:latin typeface="Aptos" panose="020B0004020202020204" pitchFamily="34" charset="0"/>
              </a:rPr>
              <a:t>gestiones ciudadanas.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MX" sz="2000" b="0" i="0" u="none" strike="noStrike" kern="1200" cap="none" spc="0" normalizeH="0" baseline="0" noProof="0" dirty="0">
                <a:ln>
                  <a:noFill/>
                </a:ln>
                <a:solidFill>
                  <a:prstClr val="black"/>
                </a:solidFill>
                <a:effectLst/>
                <a:uLnTx/>
                <a:uFillTx/>
                <a:latin typeface="Aptos" panose="020B0004020202020204" pitchFamily="34" charset="0"/>
              </a:rPr>
              <a:t>Al cierre del primer trimestre se alcanzaron 222 gestiones ciudadanas, frente a las 121 contempladas, obteniendo </a:t>
            </a:r>
            <a:r>
              <a:rPr lang="es-MX" sz="2000" dirty="0">
                <a:solidFill>
                  <a:prstClr val="black"/>
                </a:solidFill>
                <a:latin typeface="Aptos" panose="020B0004020202020204" pitchFamily="34" charset="0"/>
              </a:rPr>
              <a:t>un </a:t>
            </a:r>
            <a:r>
              <a:rPr kumimoji="0" lang="es-MX" sz="2000" b="0" i="0" u="none" strike="noStrike" kern="1200" cap="none" spc="0" normalizeH="0" baseline="0" noProof="0" dirty="0">
                <a:ln>
                  <a:noFill/>
                </a:ln>
                <a:solidFill>
                  <a:prstClr val="black"/>
                </a:solidFill>
                <a:effectLst/>
                <a:uLnTx/>
                <a:uFillTx/>
                <a:latin typeface="Aptos" panose="020B0004020202020204" pitchFamily="34" charset="0"/>
              </a:rPr>
              <a:t>183.47%, </a:t>
            </a:r>
            <a:r>
              <a:rPr lang="es-MX" sz="2000" dirty="0">
                <a:solidFill>
                  <a:prstClr val="black"/>
                </a:solidFill>
                <a:latin typeface="Aptos" panose="020B0004020202020204" pitchFamily="34" charset="0"/>
              </a:rPr>
              <a:t>d</a:t>
            </a:r>
            <a:r>
              <a:rPr kumimoji="0" lang="es-MX" sz="2000" b="0" i="0" u="none" strike="noStrike" kern="1200" cap="none" spc="0" normalizeH="0" baseline="0" noProof="0" dirty="0" err="1">
                <a:ln>
                  <a:noFill/>
                </a:ln>
                <a:solidFill>
                  <a:prstClr val="black"/>
                </a:solidFill>
                <a:effectLst/>
                <a:uLnTx/>
                <a:uFillTx/>
                <a:latin typeface="Aptos" panose="020B0004020202020204" pitchFamily="34" charset="0"/>
              </a:rPr>
              <a:t>ebido</a:t>
            </a:r>
            <a:r>
              <a:rPr kumimoji="0" lang="es-MX" sz="2000" b="0" i="0" u="none" strike="noStrike" kern="1200" cap="none" spc="0" normalizeH="0" baseline="0" noProof="0" dirty="0">
                <a:ln>
                  <a:noFill/>
                </a:ln>
                <a:solidFill>
                  <a:prstClr val="black"/>
                </a:solidFill>
                <a:effectLst/>
                <a:uLnTx/>
                <a:uFillTx/>
                <a:latin typeface="Aptos" panose="020B0004020202020204" pitchFamily="34" charset="0"/>
              </a:rPr>
              <a:t> a </a:t>
            </a:r>
            <a:r>
              <a:rPr lang="es-MX" sz="2000" dirty="0">
                <a:solidFill>
                  <a:prstClr val="black"/>
                </a:solidFill>
                <a:latin typeface="Aptos" panose="020B0004020202020204" pitchFamily="34" charset="0"/>
              </a:rPr>
              <a:t>la realización de diferentes actividades; tales como, asesoría brindada a la ciudadanía, con respecto al llenado de formatos y registros de los programas sociales: ¨Impulso a la Productividad de la Pesca y Acuacultura” y “Todas y Todos comemos”, así como la actualización de actas de nacimientos y CURP. Por tal motivo, en este periodo se vio incrementada la meta trazada en las gestiones ciudadanas brindadas </a:t>
            </a:r>
            <a:r>
              <a:rPr lang="es-MX" sz="2000" dirty="0">
                <a:solidFill>
                  <a:prstClr val="black"/>
                </a:solidFill>
                <a:latin typeface="Calibri" panose="020F0502020204030204"/>
              </a:rPr>
              <a:t>.  </a:t>
            </a:r>
            <a:r>
              <a:rPr lang="es-MX" dirty="0"/>
              <a:t>                                                                                                                                                                                                                </a:t>
            </a:r>
          </a:p>
        </p:txBody>
      </p:sp>
      <p:graphicFrame>
        <p:nvGraphicFramePr>
          <p:cNvPr id="2" name="Gráfico 1">
            <a:extLst>
              <a:ext uri="{FF2B5EF4-FFF2-40B4-BE49-F238E27FC236}">
                <a16:creationId xmlns:a16="http://schemas.microsoft.com/office/drawing/2014/main" id="{05545565-05F4-467C-8D0A-263BE9593B03}"/>
              </a:ext>
            </a:extLst>
          </p:cNvPr>
          <p:cNvGraphicFramePr>
            <a:graphicFrameLocks/>
          </p:cNvGraphicFramePr>
          <p:nvPr>
            <p:extLst>
              <p:ext uri="{D42A27DB-BD31-4B8C-83A1-F6EECF244321}">
                <p14:modId xmlns:p14="http://schemas.microsoft.com/office/powerpoint/2010/main" val="706253528"/>
              </p:ext>
            </p:extLst>
          </p:nvPr>
        </p:nvGraphicFramePr>
        <p:xfrm>
          <a:off x="6455709" y="2114218"/>
          <a:ext cx="4999691" cy="31630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690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7D85713-C262-6B2E-CC2B-8455D8B55CEA}"/>
              </a:ext>
            </a:extLst>
          </p:cNvPr>
          <p:cNvPicPr>
            <a:picLocks noChangeAspect="1"/>
          </p:cNvPicPr>
          <p:nvPr/>
        </p:nvPicPr>
        <p:blipFill>
          <a:blip r:embed="rId3"/>
          <a:stretch>
            <a:fillRect/>
          </a:stretch>
        </p:blipFill>
        <p:spPr>
          <a:xfrm>
            <a:off x="838200" y="506805"/>
            <a:ext cx="2780017" cy="908383"/>
          </a:xfrm>
          <a:prstGeom prst="rect">
            <a:avLst/>
          </a:prstGeom>
        </p:spPr>
      </p:pic>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38200" y="1421679"/>
            <a:ext cx="5181600" cy="5159230"/>
          </a:xfrm>
        </p:spPr>
        <p:txBody>
          <a:bodyPr>
            <a:normAutofit/>
          </a:bodyPr>
          <a:lstStyle/>
          <a:p>
            <a:pPr marL="0" indent="0" algn="just">
              <a:buNone/>
            </a:pPr>
            <a:r>
              <a:rPr lang="es-MX" sz="1400" dirty="0">
                <a:latin typeface="Aptos" panose="020B0004020202020204" pitchFamily="34" charset="0"/>
              </a:rPr>
              <a:t>La Subdelegación Municipal Puerto Juárez a nivel </a:t>
            </a:r>
            <a:r>
              <a:rPr lang="es-MX" sz="1400" b="1" dirty="0">
                <a:latin typeface="Aptos" panose="020B0004020202020204" pitchFamily="34" charset="0"/>
              </a:rPr>
              <a:t>ACTIVIDADES</a:t>
            </a:r>
            <a:r>
              <a:rPr lang="es-MX" sz="1400" dirty="0">
                <a:latin typeface="Aptos" panose="020B0004020202020204" pitchFamily="34" charset="0"/>
              </a:rPr>
              <a:t> cerró el primer trimestre cumpliendo la meta establecida en tres actividades.</a:t>
            </a:r>
          </a:p>
          <a:p>
            <a:pPr algn="just"/>
            <a:r>
              <a:rPr lang="es-MX" sz="1400" dirty="0">
                <a:latin typeface="Aptos" panose="020B0004020202020204" pitchFamily="34" charset="0"/>
              </a:rPr>
              <a:t>En los programas sociales difundidos, se superó la meta con el </a:t>
            </a:r>
            <a:r>
              <a:rPr lang="es-MX" sz="1400" b="1" dirty="0">
                <a:latin typeface="Aptos" panose="020B0004020202020204" pitchFamily="34" charset="0"/>
              </a:rPr>
              <a:t>150% </a:t>
            </a:r>
            <a:r>
              <a:rPr lang="es-MX" sz="1400" dirty="0">
                <a:latin typeface="Aptos" panose="020B0004020202020204" pitchFamily="34" charset="0"/>
              </a:rPr>
              <a:t>de cumplimiento, debido a la difusión de los programas sociales: Impulso a la Productividad de la Pesca y Acuacultura; Todas y Todos Comemos; Tienda Móvil Bienestar;  Jornada Cancún Nos Une; Inauguración de la Casa de la Mujer, en la Lombardo Toledano; y  el Bazar de Mujeres que Crean, lo que provocó que se difundieran  programas extras a lo considerado.</a:t>
            </a:r>
          </a:p>
          <a:p>
            <a:pPr algn="just"/>
            <a:r>
              <a:rPr lang="es-MX" sz="1400" dirty="0">
                <a:latin typeface="Aptos" panose="020B0004020202020204" pitchFamily="34" charset="0"/>
              </a:rPr>
              <a:t>En las Pláticas de Concientización Ciudadana, se obtuvo un avance del </a:t>
            </a:r>
            <a:r>
              <a:rPr lang="es-MX" sz="1400" b="1" dirty="0">
                <a:latin typeface="Aptos" panose="020B0004020202020204" pitchFamily="34" charset="0"/>
              </a:rPr>
              <a:t>100% </a:t>
            </a:r>
            <a:r>
              <a:rPr lang="es-MX" sz="1400" dirty="0">
                <a:latin typeface="Aptos" panose="020B0004020202020204" pitchFamily="34" charset="0"/>
              </a:rPr>
              <a:t>de cumplimiento de su meta trazada.</a:t>
            </a:r>
          </a:p>
          <a:p>
            <a:pPr algn="just"/>
            <a:r>
              <a:rPr lang="es-MX" sz="1400" dirty="0">
                <a:latin typeface="Aptos" panose="020B0004020202020204" pitchFamily="34" charset="0"/>
              </a:rPr>
              <a:t>En brigadas de limpieza, se logra rebasar la meta con el </a:t>
            </a:r>
            <a:r>
              <a:rPr lang="es-MX" sz="1400" b="1" dirty="0">
                <a:latin typeface="Aptos" panose="020B0004020202020204" pitchFamily="34" charset="0"/>
              </a:rPr>
              <a:t>150% </a:t>
            </a:r>
            <a:r>
              <a:rPr lang="es-MX" sz="1400" dirty="0">
                <a:latin typeface="Aptos" panose="020B0004020202020204" pitchFamily="34" charset="0"/>
              </a:rPr>
              <a:t>de cumplimiento, debido a las diferentes actividades realizadas como lo son; Jornada de Descacharrización en la SM.84 y SM.85, lo que provocó que se realizarán  Brigadas de limpieza extras a lo considerado. </a:t>
            </a:r>
          </a:p>
          <a:p>
            <a:pPr algn="just"/>
            <a:r>
              <a:rPr lang="es-MX" sz="1400" dirty="0">
                <a:latin typeface="Aptos" panose="020B0004020202020204" pitchFamily="34" charset="0"/>
              </a:rPr>
              <a:t>En los eventos cívicos, culturales y deportivos, se obtiene un cumplimiento del </a:t>
            </a:r>
            <a:r>
              <a:rPr lang="es-MX" sz="1400" b="1" dirty="0">
                <a:latin typeface="Aptos" panose="020B0004020202020204" pitchFamily="34" charset="0"/>
              </a:rPr>
              <a:t>100% </a:t>
            </a:r>
            <a:r>
              <a:rPr lang="es-MX" sz="1400" dirty="0">
                <a:latin typeface="Aptos" panose="020B0004020202020204" pitchFamily="34" charset="0"/>
              </a:rPr>
              <a:t>al meta, ya que se realizaron actividades en el evento del Carnaval de Cancún 2025, lo que provocó que se realizarán eventos cívicos, culturales y deportivos no contemplados en este periodo.</a:t>
            </a:r>
            <a:endParaRPr lang="es-MX" sz="1400" dirty="0"/>
          </a:p>
        </p:txBody>
      </p:sp>
      <p:graphicFrame>
        <p:nvGraphicFramePr>
          <p:cNvPr id="3" name="Gráfico 2">
            <a:extLst>
              <a:ext uri="{FF2B5EF4-FFF2-40B4-BE49-F238E27FC236}">
                <a16:creationId xmlns:a16="http://schemas.microsoft.com/office/drawing/2014/main" id="{62F39659-62BC-47C5-AB8B-0EFA979850CD}"/>
              </a:ext>
            </a:extLst>
          </p:cNvPr>
          <p:cNvGraphicFramePr>
            <a:graphicFrameLocks/>
          </p:cNvGraphicFramePr>
          <p:nvPr/>
        </p:nvGraphicFramePr>
        <p:xfrm>
          <a:off x="6462794" y="1270861"/>
          <a:ext cx="5352080" cy="449450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466260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8D6B57D9-0F41-6549-62D2-39CEAFC52A38}"/>
              </a:ext>
            </a:extLst>
          </p:cNvPr>
          <p:cNvSpPr>
            <a:spLocks noGrp="1"/>
          </p:cNvSpPr>
          <p:nvPr>
            <p:ph type="title"/>
          </p:nvPr>
        </p:nvSpPr>
        <p:spPr/>
        <p:txBody>
          <a:bodyPr>
            <a:normAutofit fontScale="90000"/>
          </a:bodyPr>
          <a:lstStyle/>
          <a:p>
            <a:br>
              <a:rPr lang="es-MX" dirty="0"/>
            </a:br>
            <a:br>
              <a:rPr lang="es-MX" dirty="0"/>
            </a:br>
            <a:endParaRPr lang="es-MX" dirty="0"/>
          </a:p>
        </p:txBody>
      </p:sp>
      <p:sp>
        <p:nvSpPr>
          <p:cNvPr id="7" name="Marcador de contenido 6">
            <a:extLst>
              <a:ext uri="{FF2B5EF4-FFF2-40B4-BE49-F238E27FC236}">
                <a16:creationId xmlns:a16="http://schemas.microsoft.com/office/drawing/2014/main" id="{20DBD0FE-8BB6-CCD3-17A8-5FA6A1C687D4}"/>
              </a:ext>
            </a:extLst>
          </p:cNvPr>
          <p:cNvSpPr>
            <a:spLocks noGrp="1"/>
          </p:cNvSpPr>
          <p:nvPr>
            <p:ph sz="half" idx="1"/>
          </p:nvPr>
        </p:nvSpPr>
        <p:spPr>
          <a:xfrm>
            <a:off x="424543" y="1825625"/>
            <a:ext cx="4680857" cy="4351338"/>
          </a:xfrm>
        </p:spPr>
        <p:txBody>
          <a:bodyPr>
            <a:normAutofit/>
          </a:bodyPr>
          <a:lstStyle/>
          <a:p>
            <a:pPr marL="0" indent="0" algn="just" rtl="0" eaLnBrk="1" latinLnBrk="0" hangingPunct="1">
              <a:lnSpc>
                <a:spcPct val="90000"/>
              </a:lnSpc>
              <a:spcBef>
                <a:spcPts val="1000"/>
              </a:spcBef>
              <a:buNone/>
            </a:pPr>
            <a:r>
              <a:rPr lang="es-MX" sz="1800" dirty="0">
                <a:solidFill>
                  <a:srgbClr val="000000"/>
                </a:solidFill>
                <a:effectLst/>
                <a:latin typeface="Aptos" panose="020B0004020202020204" pitchFamily="34" charset="0"/>
              </a:rPr>
              <a:t>La Secretaría Particular de la Presidencia Municipal desempeña un papel fundamental como enlace directo con </a:t>
            </a:r>
            <a:r>
              <a:rPr lang="es-MX" sz="1800" dirty="0">
                <a:solidFill>
                  <a:srgbClr val="000000"/>
                </a:solidFill>
                <a:latin typeface="Aptos" panose="020B0004020202020204" pitchFamily="34" charset="0"/>
              </a:rPr>
              <a:t>la</a:t>
            </a:r>
            <a:r>
              <a:rPr lang="es-MX" sz="1800" dirty="0">
                <a:solidFill>
                  <a:srgbClr val="000000"/>
                </a:solidFill>
                <a:effectLst/>
                <a:latin typeface="Aptos" panose="020B0004020202020204" pitchFamily="34" charset="0"/>
              </a:rPr>
              <a:t> titular del gobierno municipal, brindando respaldo en tareas de carácter político, administrativo y en la coordinación de su agenda. Además, se encarga de recibir, gestionar y dar seguimiento a las solicitudes ciudadanas, peticiones de audiencia y comunicaciones institucionales.</a:t>
            </a:r>
          </a:p>
          <a:p>
            <a:pPr marL="228600" indent="-228600" algn="just" rtl="0" eaLnBrk="1" latinLnBrk="0" hangingPunct="1">
              <a:lnSpc>
                <a:spcPct val="90000"/>
              </a:lnSpc>
              <a:spcBef>
                <a:spcPts val="1000"/>
              </a:spcBef>
              <a:buFont typeface="Arial" panose="020B0604020202020204" pitchFamily="34" charset="0"/>
              <a:buChar char="•"/>
            </a:pPr>
            <a:r>
              <a:rPr lang="es-MX" sz="1800" dirty="0">
                <a:solidFill>
                  <a:srgbClr val="000000"/>
                </a:solidFill>
                <a:effectLst/>
                <a:latin typeface="Aptos" panose="020B0004020202020204" pitchFamily="34" charset="0"/>
              </a:rPr>
              <a:t>Al cierre del primer trimestre, se han llevado a cabo 170 eventos de un total de 170 programados, lo que equivale a un avance del </a:t>
            </a:r>
            <a:r>
              <a:rPr lang="es-MX" sz="1800" b="1" dirty="0">
                <a:solidFill>
                  <a:srgbClr val="000000"/>
                </a:solidFill>
                <a:latin typeface="Aptos" panose="020B0004020202020204" pitchFamily="34" charset="0"/>
              </a:rPr>
              <a:t>100%.</a:t>
            </a:r>
            <a:endParaRPr lang="es-MX" b="1" dirty="0">
              <a:latin typeface="Aptos" panose="020B0004020202020204" pitchFamily="34" charset="0"/>
            </a:endParaRPr>
          </a:p>
        </p:txBody>
      </p:sp>
      <p:pic>
        <p:nvPicPr>
          <p:cNvPr id="2" name="Imagen 1">
            <a:extLst>
              <a:ext uri="{FF2B5EF4-FFF2-40B4-BE49-F238E27FC236}">
                <a16:creationId xmlns:a16="http://schemas.microsoft.com/office/drawing/2014/main" id="{2AFEAC27-11FB-D182-0936-3D657FDBD1E1}"/>
              </a:ext>
            </a:extLst>
          </p:cNvPr>
          <p:cNvPicPr>
            <a:picLocks noChangeAspect="1"/>
          </p:cNvPicPr>
          <p:nvPr/>
        </p:nvPicPr>
        <p:blipFill>
          <a:blip r:embed="rId2"/>
          <a:stretch>
            <a:fillRect/>
          </a:stretch>
        </p:blipFill>
        <p:spPr>
          <a:xfrm>
            <a:off x="614597" y="365125"/>
            <a:ext cx="1920406" cy="792549"/>
          </a:xfrm>
          <a:prstGeom prst="rect">
            <a:avLst/>
          </a:prstGeom>
        </p:spPr>
      </p:pic>
      <p:graphicFrame>
        <p:nvGraphicFramePr>
          <p:cNvPr id="5" name="Gráfico 4">
            <a:extLst>
              <a:ext uri="{FF2B5EF4-FFF2-40B4-BE49-F238E27FC236}">
                <a16:creationId xmlns:a16="http://schemas.microsoft.com/office/drawing/2014/main" id="{49B620B1-1E3F-45C1-899E-EF7852815124}"/>
              </a:ext>
            </a:extLst>
          </p:cNvPr>
          <p:cNvGraphicFramePr>
            <a:graphicFrameLocks/>
          </p:cNvGraphicFramePr>
          <p:nvPr>
            <p:extLst>
              <p:ext uri="{D42A27DB-BD31-4B8C-83A1-F6EECF244321}">
                <p14:modId xmlns:p14="http://schemas.microsoft.com/office/powerpoint/2010/main" val="3346890707"/>
              </p:ext>
            </p:extLst>
          </p:nvPr>
        </p:nvGraphicFramePr>
        <p:xfrm>
          <a:off x="5281606" y="1690688"/>
          <a:ext cx="5741994" cy="38084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73144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2" name="Imagen 1">
            <a:extLst>
              <a:ext uri="{FF2B5EF4-FFF2-40B4-BE49-F238E27FC236}">
                <a16:creationId xmlns:a16="http://schemas.microsoft.com/office/drawing/2014/main" id="{F07E635A-8F29-46E5-D9B7-52E0D77C191E}"/>
              </a:ext>
            </a:extLst>
          </p:cNvPr>
          <p:cNvPicPr>
            <a:picLocks noChangeAspect="1"/>
          </p:cNvPicPr>
          <p:nvPr/>
        </p:nvPicPr>
        <p:blipFill>
          <a:blip r:embed="rId4"/>
          <a:stretch>
            <a:fillRect/>
          </a:stretch>
        </p:blipFill>
        <p:spPr>
          <a:xfrm>
            <a:off x="4690282" y="1379236"/>
            <a:ext cx="2060627" cy="2575396"/>
          </a:xfrm>
          <a:prstGeom prst="rect">
            <a:avLst/>
          </a:prstGeom>
        </p:spPr>
      </p:pic>
      <p:pic>
        <p:nvPicPr>
          <p:cNvPr id="3" name="Imagen 2">
            <a:extLst>
              <a:ext uri="{FF2B5EF4-FFF2-40B4-BE49-F238E27FC236}">
                <a16:creationId xmlns:a16="http://schemas.microsoft.com/office/drawing/2014/main" id="{CEE63FE0-6AC2-E9D4-5CA0-25E0FCC41F86}"/>
              </a:ext>
            </a:extLst>
          </p:cNvPr>
          <p:cNvPicPr>
            <a:picLocks noChangeAspect="1"/>
          </p:cNvPicPr>
          <p:nvPr/>
        </p:nvPicPr>
        <p:blipFill>
          <a:blip r:embed="rId5"/>
          <a:stretch>
            <a:fillRect/>
          </a:stretch>
        </p:blipFill>
        <p:spPr>
          <a:xfrm>
            <a:off x="9510555" y="1403225"/>
            <a:ext cx="2573724" cy="2575396"/>
          </a:xfrm>
          <a:prstGeom prst="rect">
            <a:avLst/>
          </a:prstGeom>
        </p:spPr>
      </p:pic>
      <p:pic>
        <p:nvPicPr>
          <p:cNvPr id="6" name="Imagen 5">
            <a:extLst>
              <a:ext uri="{FF2B5EF4-FFF2-40B4-BE49-F238E27FC236}">
                <a16:creationId xmlns:a16="http://schemas.microsoft.com/office/drawing/2014/main" id="{7D8060EA-EC85-C92D-0979-C7878ABC4490}"/>
              </a:ext>
            </a:extLst>
          </p:cNvPr>
          <p:cNvPicPr>
            <a:picLocks noChangeAspect="1"/>
          </p:cNvPicPr>
          <p:nvPr/>
        </p:nvPicPr>
        <p:blipFill>
          <a:blip r:embed="rId6"/>
          <a:stretch>
            <a:fillRect/>
          </a:stretch>
        </p:blipFill>
        <p:spPr>
          <a:xfrm>
            <a:off x="197142" y="1287487"/>
            <a:ext cx="2133785" cy="2667145"/>
          </a:xfrm>
          <a:prstGeom prst="rect">
            <a:avLst/>
          </a:prstGeom>
        </p:spPr>
      </p:pic>
      <p:pic>
        <p:nvPicPr>
          <p:cNvPr id="7" name="Imagen 6">
            <a:extLst>
              <a:ext uri="{FF2B5EF4-FFF2-40B4-BE49-F238E27FC236}">
                <a16:creationId xmlns:a16="http://schemas.microsoft.com/office/drawing/2014/main" id="{58438722-0DCE-6175-5D15-07E542A80D8D}"/>
              </a:ext>
            </a:extLst>
          </p:cNvPr>
          <p:cNvPicPr>
            <a:picLocks noChangeAspect="1"/>
          </p:cNvPicPr>
          <p:nvPr/>
        </p:nvPicPr>
        <p:blipFill>
          <a:blip r:embed="rId7"/>
          <a:stretch>
            <a:fillRect/>
          </a:stretch>
        </p:blipFill>
        <p:spPr>
          <a:xfrm>
            <a:off x="2480291" y="1379236"/>
            <a:ext cx="2060627" cy="2575396"/>
          </a:xfrm>
          <a:prstGeom prst="rect">
            <a:avLst/>
          </a:prstGeom>
        </p:spPr>
      </p:pic>
      <p:pic>
        <p:nvPicPr>
          <p:cNvPr id="8" name="Imagen 7">
            <a:extLst>
              <a:ext uri="{FF2B5EF4-FFF2-40B4-BE49-F238E27FC236}">
                <a16:creationId xmlns:a16="http://schemas.microsoft.com/office/drawing/2014/main" id="{9874C776-A5B8-7D3F-5724-E31B957B7066}"/>
              </a:ext>
            </a:extLst>
          </p:cNvPr>
          <p:cNvPicPr>
            <a:picLocks noChangeAspect="1"/>
          </p:cNvPicPr>
          <p:nvPr/>
        </p:nvPicPr>
        <p:blipFill>
          <a:blip r:embed="rId8"/>
          <a:stretch>
            <a:fillRect/>
          </a:stretch>
        </p:blipFill>
        <p:spPr>
          <a:xfrm>
            <a:off x="182367" y="4150431"/>
            <a:ext cx="2133785" cy="2231329"/>
          </a:xfrm>
          <a:prstGeom prst="rect">
            <a:avLst/>
          </a:prstGeom>
        </p:spPr>
      </p:pic>
      <p:pic>
        <p:nvPicPr>
          <p:cNvPr id="11" name="Imagen 10">
            <a:extLst>
              <a:ext uri="{FF2B5EF4-FFF2-40B4-BE49-F238E27FC236}">
                <a16:creationId xmlns:a16="http://schemas.microsoft.com/office/drawing/2014/main" id="{DE105765-D6CC-1381-1F65-347895015D1B}"/>
              </a:ext>
            </a:extLst>
          </p:cNvPr>
          <p:cNvPicPr>
            <a:picLocks noChangeAspect="1"/>
          </p:cNvPicPr>
          <p:nvPr/>
        </p:nvPicPr>
        <p:blipFill>
          <a:blip r:embed="rId9"/>
          <a:stretch>
            <a:fillRect/>
          </a:stretch>
        </p:blipFill>
        <p:spPr>
          <a:xfrm>
            <a:off x="2480291" y="4171388"/>
            <a:ext cx="2060627" cy="2210372"/>
          </a:xfrm>
          <a:prstGeom prst="rect">
            <a:avLst/>
          </a:prstGeom>
        </p:spPr>
      </p:pic>
      <p:pic>
        <p:nvPicPr>
          <p:cNvPr id="12" name="Imagen 11">
            <a:extLst>
              <a:ext uri="{FF2B5EF4-FFF2-40B4-BE49-F238E27FC236}">
                <a16:creationId xmlns:a16="http://schemas.microsoft.com/office/drawing/2014/main" id="{7D014C2B-4A97-1056-55F5-B8DABC312698}"/>
              </a:ext>
            </a:extLst>
          </p:cNvPr>
          <p:cNvPicPr>
            <a:picLocks noChangeAspect="1"/>
          </p:cNvPicPr>
          <p:nvPr/>
        </p:nvPicPr>
        <p:blipFill>
          <a:blip r:embed="rId10"/>
          <a:stretch>
            <a:fillRect/>
          </a:stretch>
        </p:blipFill>
        <p:spPr>
          <a:xfrm>
            <a:off x="4690282" y="4171388"/>
            <a:ext cx="2060627" cy="2210372"/>
          </a:xfrm>
          <a:prstGeom prst="rect">
            <a:avLst/>
          </a:prstGeom>
        </p:spPr>
      </p:pic>
      <p:pic>
        <p:nvPicPr>
          <p:cNvPr id="13" name="Imagen 12">
            <a:extLst>
              <a:ext uri="{FF2B5EF4-FFF2-40B4-BE49-F238E27FC236}">
                <a16:creationId xmlns:a16="http://schemas.microsoft.com/office/drawing/2014/main" id="{9C08FA74-2ED3-4E6F-0868-563E9FE9275A}"/>
              </a:ext>
            </a:extLst>
          </p:cNvPr>
          <p:cNvPicPr>
            <a:picLocks noChangeAspect="1"/>
          </p:cNvPicPr>
          <p:nvPr/>
        </p:nvPicPr>
        <p:blipFill>
          <a:blip r:embed="rId11"/>
          <a:stretch>
            <a:fillRect/>
          </a:stretch>
        </p:blipFill>
        <p:spPr>
          <a:xfrm>
            <a:off x="6900273" y="1403224"/>
            <a:ext cx="2460918" cy="2575396"/>
          </a:xfrm>
          <a:prstGeom prst="rect">
            <a:avLst/>
          </a:prstGeom>
        </p:spPr>
      </p:pic>
      <p:pic>
        <p:nvPicPr>
          <p:cNvPr id="14" name="Imagen 13">
            <a:extLst>
              <a:ext uri="{FF2B5EF4-FFF2-40B4-BE49-F238E27FC236}">
                <a16:creationId xmlns:a16="http://schemas.microsoft.com/office/drawing/2014/main" id="{97C37213-4578-4B66-93C7-9FFEA4DF5342}"/>
              </a:ext>
            </a:extLst>
          </p:cNvPr>
          <p:cNvPicPr>
            <a:picLocks noChangeAspect="1"/>
          </p:cNvPicPr>
          <p:nvPr/>
        </p:nvPicPr>
        <p:blipFill>
          <a:blip r:embed="rId12"/>
          <a:stretch>
            <a:fillRect/>
          </a:stretch>
        </p:blipFill>
        <p:spPr>
          <a:xfrm>
            <a:off x="6900274" y="4219364"/>
            <a:ext cx="2460918" cy="2162396"/>
          </a:xfrm>
          <a:prstGeom prst="rect">
            <a:avLst/>
          </a:prstGeom>
        </p:spPr>
      </p:pic>
      <p:pic>
        <p:nvPicPr>
          <p:cNvPr id="15" name="Imagen 14">
            <a:extLst>
              <a:ext uri="{FF2B5EF4-FFF2-40B4-BE49-F238E27FC236}">
                <a16:creationId xmlns:a16="http://schemas.microsoft.com/office/drawing/2014/main" id="{064B467E-62FB-B699-C8AA-1B204E379C60}"/>
              </a:ext>
            </a:extLst>
          </p:cNvPr>
          <p:cNvPicPr>
            <a:picLocks noChangeAspect="1"/>
          </p:cNvPicPr>
          <p:nvPr/>
        </p:nvPicPr>
        <p:blipFill>
          <a:blip r:embed="rId13"/>
          <a:stretch>
            <a:fillRect/>
          </a:stretch>
        </p:blipFill>
        <p:spPr>
          <a:xfrm>
            <a:off x="9510556" y="4150431"/>
            <a:ext cx="2573724" cy="2231328"/>
          </a:xfrm>
          <a:prstGeom prst="rect">
            <a:avLst/>
          </a:prstGeom>
        </p:spPr>
      </p:pic>
    </p:spTree>
    <p:extLst>
      <p:ext uri="{BB962C8B-B14F-4D97-AF65-F5344CB8AC3E}">
        <p14:creationId xmlns:p14="http://schemas.microsoft.com/office/powerpoint/2010/main" val="684242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955307" y="206477"/>
            <a:ext cx="8610021"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Subdelegación de Puerto Juárez</a:t>
            </a:r>
          </a:p>
        </p:txBody>
      </p:sp>
      <p:pic>
        <p:nvPicPr>
          <p:cNvPr id="4" name="Imagen 3"/>
          <p:cNvPicPr>
            <a:picLocks noChangeAspect="1"/>
          </p:cNvPicPr>
          <p:nvPr/>
        </p:nvPicPr>
        <p:blipFill>
          <a:blip r:embed="rId3"/>
          <a:stretch>
            <a:fillRect/>
          </a:stretch>
        </p:blipFill>
        <p:spPr>
          <a:xfrm>
            <a:off x="182367" y="1058839"/>
            <a:ext cx="11827265" cy="103641"/>
          </a:xfrm>
          <a:prstGeom prst="rect">
            <a:avLst/>
          </a:prstGeom>
        </p:spPr>
      </p:pic>
      <p:pic>
        <p:nvPicPr>
          <p:cNvPr id="3" name="Imagen 2">
            <a:extLst>
              <a:ext uri="{FF2B5EF4-FFF2-40B4-BE49-F238E27FC236}">
                <a16:creationId xmlns:a16="http://schemas.microsoft.com/office/drawing/2014/main" id="{95549B5B-910E-50A5-C565-146236C02C5A}"/>
              </a:ext>
            </a:extLst>
          </p:cNvPr>
          <p:cNvPicPr>
            <a:picLocks noChangeAspect="1"/>
          </p:cNvPicPr>
          <p:nvPr/>
        </p:nvPicPr>
        <p:blipFill>
          <a:blip r:embed="rId4"/>
          <a:stretch>
            <a:fillRect/>
          </a:stretch>
        </p:blipFill>
        <p:spPr>
          <a:xfrm>
            <a:off x="626264" y="4199511"/>
            <a:ext cx="2658086" cy="2188654"/>
          </a:xfrm>
          <a:prstGeom prst="rect">
            <a:avLst/>
          </a:prstGeom>
        </p:spPr>
      </p:pic>
      <p:pic>
        <p:nvPicPr>
          <p:cNvPr id="5" name="Imagen 4">
            <a:extLst>
              <a:ext uri="{FF2B5EF4-FFF2-40B4-BE49-F238E27FC236}">
                <a16:creationId xmlns:a16="http://schemas.microsoft.com/office/drawing/2014/main" id="{2AFA7F7B-2850-F122-DBDE-7CCAA25321DA}"/>
              </a:ext>
            </a:extLst>
          </p:cNvPr>
          <p:cNvPicPr>
            <a:picLocks noChangeAspect="1"/>
          </p:cNvPicPr>
          <p:nvPr/>
        </p:nvPicPr>
        <p:blipFill>
          <a:blip r:embed="rId5"/>
          <a:stretch>
            <a:fillRect/>
          </a:stretch>
        </p:blipFill>
        <p:spPr>
          <a:xfrm>
            <a:off x="3511072" y="4199511"/>
            <a:ext cx="4572396" cy="2249619"/>
          </a:xfrm>
          <a:prstGeom prst="rect">
            <a:avLst/>
          </a:prstGeom>
        </p:spPr>
      </p:pic>
      <p:pic>
        <p:nvPicPr>
          <p:cNvPr id="6" name="Imagen 5">
            <a:extLst>
              <a:ext uri="{FF2B5EF4-FFF2-40B4-BE49-F238E27FC236}">
                <a16:creationId xmlns:a16="http://schemas.microsoft.com/office/drawing/2014/main" id="{843085BB-A2CA-BC26-F6D0-9592D0163EC4}"/>
              </a:ext>
            </a:extLst>
          </p:cNvPr>
          <p:cNvPicPr>
            <a:picLocks noChangeAspect="1"/>
          </p:cNvPicPr>
          <p:nvPr/>
        </p:nvPicPr>
        <p:blipFill>
          <a:blip r:embed="rId6"/>
          <a:stretch>
            <a:fillRect/>
          </a:stretch>
        </p:blipFill>
        <p:spPr>
          <a:xfrm>
            <a:off x="8326735" y="4199511"/>
            <a:ext cx="3255546" cy="2188654"/>
          </a:xfrm>
          <a:prstGeom prst="rect">
            <a:avLst/>
          </a:prstGeom>
        </p:spPr>
      </p:pic>
      <p:pic>
        <p:nvPicPr>
          <p:cNvPr id="8" name="Imagen 7">
            <a:extLst>
              <a:ext uri="{FF2B5EF4-FFF2-40B4-BE49-F238E27FC236}">
                <a16:creationId xmlns:a16="http://schemas.microsoft.com/office/drawing/2014/main" id="{A0CC3BD4-3576-152D-2B8C-677ACC24345F}"/>
              </a:ext>
            </a:extLst>
          </p:cNvPr>
          <p:cNvPicPr>
            <a:picLocks noChangeAspect="1"/>
          </p:cNvPicPr>
          <p:nvPr/>
        </p:nvPicPr>
        <p:blipFill>
          <a:blip r:embed="rId7"/>
          <a:stretch>
            <a:fillRect/>
          </a:stretch>
        </p:blipFill>
        <p:spPr>
          <a:xfrm>
            <a:off x="487230" y="1815335"/>
            <a:ext cx="3232363" cy="2118498"/>
          </a:xfrm>
          <a:prstGeom prst="rect">
            <a:avLst/>
          </a:prstGeom>
        </p:spPr>
      </p:pic>
      <p:pic>
        <p:nvPicPr>
          <p:cNvPr id="10" name="Imagen 9">
            <a:extLst>
              <a:ext uri="{FF2B5EF4-FFF2-40B4-BE49-F238E27FC236}">
                <a16:creationId xmlns:a16="http://schemas.microsoft.com/office/drawing/2014/main" id="{39140F92-61CD-5401-384C-FBBBBC7B64F3}"/>
              </a:ext>
            </a:extLst>
          </p:cNvPr>
          <p:cNvPicPr>
            <a:picLocks noChangeAspect="1"/>
          </p:cNvPicPr>
          <p:nvPr/>
        </p:nvPicPr>
        <p:blipFill>
          <a:blip r:embed="rId8"/>
          <a:stretch>
            <a:fillRect/>
          </a:stretch>
        </p:blipFill>
        <p:spPr>
          <a:xfrm>
            <a:off x="3924776" y="1868506"/>
            <a:ext cx="2369704" cy="2065328"/>
          </a:xfrm>
          <a:prstGeom prst="rect">
            <a:avLst/>
          </a:prstGeom>
        </p:spPr>
      </p:pic>
      <p:pic>
        <p:nvPicPr>
          <p:cNvPr id="11" name="Imagen 10">
            <a:extLst>
              <a:ext uri="{FF2B5EF4-FFF2-40B4-BE49-F238E27FC236}">
                <a16:creationId xmlns:a16="http://schemas.microsoft.com/office/drawing/2014/main" id="{8B3C69D7-FE46-DA52-F43E-6DB3E5EA931D}"/>
              </a:ext>
            </a:extLst>
          </p:cNvPr>
          <p:cNvPicPr>
            <a:picLocks noChangeAspect="1"/>
          </p:cNvPicPr>
          <p:nvPr/>
        </p:nvPicPr>
        <p:blipFill>
          <a:blip r:embed="rId9"/>
          <a:stretch>
            <a:fillRect/>
          </a:stretch>
        </p:blipFill>
        <p:spPr>
          <a:xfrm>
            <a:off x="6499663" y="1797047"/>
            <a:ext cx="2489354" cy="2136786"/>
          </a:xfrm>
          <a:prstGeom prst="rect">
            <a:avLst/>
          </a:prstGeom>
        </p:spPr>
      </p:pic>
      <p:pic>
        <p:nvPicPr>
          <p:cNvPr id="12" name="Imagen 11">
            <a:extLst>
              <a:ext uri="{FF2B5EF4-FFF2-40B4-BE49-F238E27FC236}">
                <a16:creationId xmlns:a16="http://schemas.microsoft.com/office/drawing/2014/main" id="{F492F4DB-4A6A-5964-E8DB-301B4664221D}"/>
              </a:ext>
            </a:extLst>
          </p:cNvPr>
          <p:cNvPicPr>
            <a:picLocks noChangeAspect="1"/>
          </p:cNvPicPr>
          <p:nvPr/>
        </p:nvPicPr>
        <p:blipFill>
          <a:blip r:embed="rId10"/>
          <a:stretch>
            <a:fillRect/>
          </a:stretch>
        </p:blipFill>
        <p:spPr>
          <a:xfrm>
            <a:off x="9074550" y="1797047"/>
            <a:ext cx="2630220" cy="2136786"/>
          </a:xfrm>
          <a:prstGeom prst="rect">
            <a:avLst/>
          </a:prstGeom>
        </p:spPr>
      </p:pic>
    </p:spTree>
    <p:extLst>
      <p:ext uri="{BB962C8B-B14F-4D97-AF65-F5344CB8AC3E}">
        <p14:creationId xmlns:p14="http://schemas.microsoft.com/office/powerpoint/2010/main" val="11439151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D3CFA132-4F79-E406-0592-5EAB250444D1}"/>
              </a:ext>
            </a:extLst>
          </p:cNvPr>
          <p:cNvPicPr>
            <a:picLocks noChangeAspect="1"/>
          </p:cNvPicPr>
          <p:nvPr/>
        </p:nvPicPr>
        <p:blipFill>
          <a:blip r:embed="rId2"/>
          <a:stretch>
            <a:fillRect/>
          </a:stretch>
        </p:blipFill>
        <p:spPr>
          <a:xfrm>
            <a:off x="838200" y="285845"/>
            <a:ext cx="2847079" cy="981541"/>
          </a:xfrm>
          <a:prstGeom prst="rect">
            <a:avLst/>
          </a:prstGeom>
        </p:spPr>
      </p:pic>
      <p:sp>
        <p:nvSpPr>
          <p:cNvPr id="2" name="Título 1">
            <a:extLst>
              <a:ext uri="{FF2B5EF4-FFF2-40B4-BE49-F238E27FC236}">
                <a16:creationId xmlns:a16="http://schemas.microsoft.com/office/drawing/2014/main" id="{D933D32A-2DA8-4F54-1796-BCFD6138692C}"/>
              </a:ext>
            </a:extLst>
          </p:cNvPr>
          <p:cNvSpPr>
            <a:spLocks noGrp="1"/>
          </p:cNvSpPr>
          <p:nvPr>
            <p:ph type="title"/>
          </p:nvPr>
        </p:nvSpPr>
        <p:spPr>
          <a:xfrm>
            <a:off x="762000" y="365127"/>
            <a:ext cx="10515600" cy="981542"/>
          </a:xfrm>
        </p:spPr>
        <p:txBody>
          <a:bodyPr>
            <a:normAutofit fontScale="90000"/>
          </a:bodyPr>
          <a:lstStyle/>
          <a:p>
            <a:br>
              <a:rPr lang="es-MX" dirty="0"/>
            </a:br>
            <a:br>
              <a:rPr lang="es-MX" dirty="0"/>
            </a:br>
            <a:endParaRPr lang="es-MX" dirty="0"/>
          </a:p>
        </p:txBody>
      </p:sp>
      <p:sp>
        <p:nvSpPr>
          <p:cNvPr id="3" name="Marcador de contenido 2">
            <a:extLst>
              <a:ext uri="{FF2B5EF4-FFF2-40B4-BE49-F238E27FC236}">
                <a16:creationId xmlns:a16="http://schemas.microsoft.com/office/drawing/2014/main" id="{AA6C9C70-8E58-12B8-BBF2-DEB1D8F554DA}"/>
              </a:ext>
            </a:extLst>
          </p:cNvPr>
          <p:cNvSpPr>
            <a:spLocks noGrp="1"/>
          </p:cNvSpPr>
          <p:nvPr>
            <p:ph sz="half" idx="1"/>
          </p:nvPr>
        </p:nvSpPr>
        <p:spPr>
          <a:xfrm>
            <a:off x="544286" y="1769968"/>
            <a:ext cx="5181600" cy="4351338"/>
          </a:xfrm>
        </p:spPr>
        <p:txBody>
          <a:bodyPr/>
          <a:lstStyle/>
          <a:p>
            <a:pPr marL="0" lvl="0" indent="0" algn="just">
              <a:lnSpc>
                <a:spcPct val="90000"/>
              </a:lnSpc>
              <a:spcBef>
                <a:spcPts val="1000"/>
              </a:spcBef>
              <a:buNone/>
              <a:defRPr/>
            </a:pPr>
            <a:r>
              <a:rPr lang="es-ES_tradnl" sz="1600" b="1" dirty="0">
                <a:solidFill>
                  <a:prstClr val="black"/>
                </a:solidFill>
              </a:rPr>
              <a:t>LA DELEGACIÓN ALFREDO V. BONFIL ENTREGA MEDIANTE SU COMPONENTE SERVICIOS.</a:t>
            </a:r>
          </a:p>
          <a:p>
            <a:pPr marL="0" indent="0">
              <a:buNone/>
            </a:pPr>
            <a:endParaRPr lang="es-MX" dirty="0"/>
          </a:p>
        </p:txBody>
      </p:sp>
      <p:graphicFrame>
        <p:nvGraphicFramePr>
          <p:cNvPr id="8" name="Marcador de contenido 7">
            <a:extLst>
              <a:ext uri="{FF2B5EF4-FFF2-40B4-BE49-F238E27FC236}">
                <a16:creationId xmlns:a16="http://schemas.microsoft.com/office/drawing/2014/main" id="{C3DADDBE-513D-4CE1-42D5-D6E3C539ACE5}"/>
              </a:ext>
            </a:extLst>
          </p:cNvPr>
          <p:cNvGraphicFramePr>
            <a:graphicFrameLocks noGrp="1"/>
          </p:cNvGraphicFramePr>
          <p:nvPr>
            <p:ph sz="half" idx="2"/>
            <p:extLst>
              <p:ext uri="{D42A27DB-BD31-4B8C-83A1-F6EECF244321}">
                <p14:modId xmlns:p14="http://schemas.microsoft.com/office/powerpoint/2010/main" val="4196614823"/>
              </p:ext>
            </p:extLst>
          </p:nvPr>
        </p:nvGraphicFramePr>
        <p:xfrm>
          <a:off x="6096000" y="1690688"/>
          <a:ext cx="5551714"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4" name="CuadroTexto 3">
            <a:extLst>
              <a:ext uri="{FF2B5EF4-FFF2-40B4-BE49-F238E27FC236}">
                <a16:creationId xmlns:a16="http://schemas.microsoft.com/office/drawing/2014/main" id="{E6EE9E83-36F7-CA07-AD69-E021B8F2E7B8}"/>
              </a:ext>
            </a:extLst>
          </p:cNvPr>
          <p:cNvSpPr txBox="1"/>
          <p:nvPr/>
        </p:nvSpPr>
        <p:spPr>
          <a:xfrm>
            <a:off x="544286" y="2329544"/>
            <a:ext cx="4942114" cy="3970318"/>
          </a:xfrm>
          <a:prstGeom prst="rect">
            <a:avLst/>
          </a:prstGeom>
          <a:noFill/>
        </p:spPr>
        <p:txBody>
          <a:bodyPr wrap="square" rtlCol="0">
            <a:spAutoFit/>
          </a:bodyPr>
          <a:lstStyle/>
          <a:p>
            <a:pPr algn="just"/>
            <a:r>
              <a:rPr lang="es-MX" dirty="0">
                <a:latin typeface="Aptos" panose="020B0004020202020204" pitchFamily="34" charset="0"/>
              </a:rPr>
              <a:t>Durante el primer trimestre de 2025, la Delegación Alfredo V. Bonfil no solo cumplió, sino que superó con creces su meta de servicios otorgados. Con una meta planeada de 1,478 servicios, logró alcanzar un total de 1,597, lo que representa un </a:t>
            </a:r>
            <a:r>
              <a:rPr lang="es-MX" b="1" dirty="0">
                <a:latin typeface="Aptos" panose="020B0004020202020204" pitchFamily="34" charset="0"/>
              </a:rPr>
              <a:t>108.05%</a:t>
            </a:r>
            <a:r>
              <a:rPr lang="es-MX" dirty="0">
                <a:latin typeface="Aptos" panose="020B0004020202020204" pitchFamily="34" charset="0"/>
              </a:rPr>
              <a:t>.</a:t>
            </a:r>
          </a:p>
          <a:p>
            <a:pPr algn="just"/>
            <a:endParaRPr lang="es-MX" dirty="0">
              <a:latin typeface="Aptos" panose="020B0004020202020204" pitchFamily="34" charset="0"/>
            </a:endParaRPr>
          </a:p>
          <a:p>
            <a:pPr algn="just"/>
            <a:r>
              <a:rPr lang="es-MX" dirty="0">
                <a:latin typeface="Aptos" panose="020B0004020202020204" pitchFamily="34" charset="0"/>
              </a:rPr>
              <a:t>Esta cifra no es solo un número, es prueba del compromiso, eficiencia y cercanía con la ciudadanía. Superar la meta demuestra que el equipo de la Delegación está presente, resolviendo, atendiendo y cumpliendo más allá de lo esperado.</a:t>
            </a:r>
          </a:p>
          <a:p>
            <a:endParaRPr lang="es-MX" dirty="0"/>
          </a:p>
        </p:txBody>
      </p:sp>
    </p:spTree>
    <p:extLst>
      <p:ext uri="{BB962C8B-B14F-4D97-AF65-F5344CB8AC3E}">
        <p14:creationId xmlns:p14="http://schemas.microsoft.com/office/powerpoint/2010/main" val="14796084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309329"/>
            <a:ext cx="10515600" cy="1325563"/>
          </a:xfrm>
        </p:spPr>
        <p:txBody>
          <a:bodyPr>
            <a:normAutofit fontScale="90000"/>
          </a:bodyPr>
          <a:lstStyle/>
          <a:p>
            <a:br>
              <a:rPr lang="es-MX" dirty="0"/>
            </a:br>
            <a:br>
              <a:rPr lang="es-MX" dirty="0"/>
            </a:br>
            <a:endParaRPr lang="es-MX" dirty="0"/>
          </a:p>
        </p:txBody>
      </p:sp>
      <p:graphicFrame>
        <p:nvGraphicFramePr>
          <p:cNvPr id="6" name="Gráfico 5">
            <a:extLst>
              <a:ext uri="{FF2B5EF4-FFF2-40B4-BE49-F238E27FC236}">
                <a16:creationId xmlns:a16="http://schemas.microsoft.com/office/drawing/2014/main" id="{F3295A5C-67DA-41C6-854B-163FBFFA17C2}"/>
              </a:ext>
            </a:extLst>
          </p:cNvPr>
          <p:cNvGraphicFramePr>
            <a:graphicFrameLocks/>
          </p:cNvGraphicFramePr>
          <p:nvPr>
            <p:extLst>
              <p:ext uri="{D42A27DB-BD31-4B8C-83A1-F6EECF244321}">
                <p14:modId xmlns:p14="http://schemas.microsoft.com/office/powerpoint/2010/main" val="4151002429"/>
              </p:ext>
            </p:extLst>
          </p:nvPr>
        </p:nvGraphicFramePr>
        <p:xfrm>
          <a:off x="789214" y="2927553"/>
          <a:ext cx="10613571" cy="3794584"/>
        </p:xfrm>
        <a:graphic>
          <a:graphicData uri="http://schemas.openxmlformats.org/drawingml/2006/chart">
            <c:chart xmlns:c="http://schemas.openxmlformats.org/drawingml/2006/chart" xmlns:r="http://schemas.openxmlformats.org/officeDocument/2006/relationships" r:id="rId3"/>
          </a:graphicData>
        </a:graphic>
      </p:graphicFrame>
      <p:sp>
        <p:nvSpPr>
          <p:cNvPr id="9" name="CuadroTexto 8">
            <a:extLst>
              <a:ext uri="{FF2B5EF4-FFF2-40B4-BE49-F238E27FC236}">
                <a16:creationId xmlns:a16="http://schemas.microsoft.com/office/drawing/2014/main" id="{C1EABB0B-733B-7B6B-FCE9-6FA2FFA94143}"/>
              </a:ext>
            </a:extLst>
          </p:cNvPr>
          <p:cNvSpPr txBox="1"/>
          <p:nvPr/>
        </p:nvSpPr>
        <p:spPr>
          <a:xfrm>
            <a:off x="1121229" y="619229"/>
            <a:ext cx="10232570" cy="2308324"/>
          </a:xfrm>
          <a:prstGeom prst="rect">
            <a:avLst/>
          </a:prstGeom>
          <a:noFill/>
        </p:spPr>
        <p:txBody>
          <a:bodyPr wrap="square" rtlCol="0">
            <a:spAutoFit/>
          </a:bodyPr>
          <a:lstStyle/>
          <a:p>
            <a:pPr algn="just"/>
            <a:r>
              <a:rPr lang="es-MX" dirty="0">
                <a:latin typeface="Aptos" panose="020B0004020202020204" pitchFamily="34" charset="0"/>
              </a:rPr>
              <a:t>Durante el primer trimestre de 2025, la Delegación Alfredo V. Bonfil destacó por su alto nivel de cumplimiento en las actividades programadas. Se superaron ampliamente metas clave como la limpieza de calles y áreas verdes (171%); las asesorías jurídicas (166.67%) y los eventos cívicos y culturales (110%). También se cumplieron satisfactoriamente los apoyos sociales, la atención bibliotecaria y la aplicación de subsidios, todas con un avance superior al 100%. Solo la atención a reportes ciudadanos ante Protección Civil quedó ligeramente por debajo, con un 88.4%, manteniendo aún así una cobertura considerable. En conjunto, estos resultados reflejan una gestión eficiente, activa y cercana a la comunidad.</a:t>
            </a:r>
          </a:p>
        </p:txBody>
      </p:sp>
    </p:spTree>
    <p:extLst>
      <p:ext uri="{BB962C8B-B14F-4D97-AF65-F5344CB8AC3E}">
        <p14:creationId xmlns:p14="http://schemas.microsoft.com/office/powerpoint/2010/main" val="9896538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00538" y="1308818"/>
            <a:ext cx="11827265" cy="103641"/>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865239" y="218289"/>
            <a:ext cx="10055310" cy="95410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Delegación Municipal Alfredo V. Bonfil</a:t>
            </a:r>
          </a:p>
        </p:txBody>
      </p:sp>
      <p:pic>
        <p:nvPicPr>
          <p:cNvPr id="8" name="Imagen 7">
            <a:extLst>
              <a:ext uri="{FF2B5EF4-FFF2-40B4-BE49-F238E27FC236}">
                <a16:creationId xmlns:a16="http://schemas.microsoft.com/office/drawing/2014/main" id="{52B1753E-0796-EC98-4D24-0C796B0F31E6}"/>
              </a:ext>
            </a:extLst>
          </p:cNvPr>
          <p:cNvPicPr>
            <a:picLocks noChangeAspect="1"/>
          </p:cNvPicPr>
          <p:nvPr/>
        </p:nvPicPr>
        <p:blipFill>
          <a:blip r:embed="rId3"/>
          <a:stretch>
            <a:fillRect/>
          </a:stretch>
        </p:blipFill>
        <p:spPr>
          <a:xfrm>
            <a:off x="200537" y="1548881"/>
            <a:ext cx="2887719" cy="2535811"/>
          </a:xfrm>
          <a:prstGeom prst="rect">
            <a:avLst/>
          </a:prstGeom>
        </p:spPr>
      </p:pic>
      <p:pic>
        <p:nvPicPr>
          <p:cNvPr id="11" name="Imagen 10">
            <a:extLst>
              <a:ext uri="{FF2B5EF4-FFF2-40B4-BE49-F238E27FC236}">
                <a16:creationId xmlns:a16="http://schemas.microsoft.com/office/drawing/2014/main" id="{3FB8DA5D-C356-B29D-DE52-C184FF1C2B16}"/>
              </a:ext>
            </a:extLst>
          </p:cNvPr>
          <p:cNvPicPr>
            <a:picLocks noChangeAspect="1"/>
          </p:cNvPicPr>
          <p:nvPr/>
        </p:nvPicPr>
        <p:blipFill>
          <a:blip r:embed="rId4"/>
          <a:stretch>
            <a:fillRect/>
          </a:stretch>
        </p:blipFill>
        <p:spPr>
          <a:xfrm>
            <a:off x="3363758" y="1548881"/>
            <a:ext cx="3649548" cy="4834666"/>
          </a:xfrm>
          <a:prstGeom prst="rect">
            <a:avLst/>
          </a:prstGeom>
        </p:spPr>
      </p:pic>
      <p:pic>
        <p:nvPicPr>
          <p:cNvPr id="13" name="Imagen 12">
            <a:extLst>
              <a:ext uri="{FF2B5EF4-FFF2-40B4-BE49-F238E27FC236}">
                <a16:creationId xmlns:a16="http://schemas.microsoft.com/office/drawing/2014/main" id="{5E797557-C01A-6EE7-0185-914E423D244C}"/>
              </a:ext>
            </a:extLst>
          </p:cNvPr>
          <p:cNvPicPr>
            <a:picLocks noChangeAspect="1"/>
          </p:cNvPicPr>
          <p:nvPr/>
        </p:nvPicPr>
        <p:blipFill>
          <a:blip r:embed="rId5"/>
          <a:stretch>
            <a:fillRect/>
          </a:stretch>
        </p:blipFill>
        <p:spPr>
          <a:xfrm>
            <a:off x="7288808" y="2173601"/>
            <a:ext cx="4500775" cy="3375581"/>
          </a:xfrm>
          <a:prstGeom prst="rect">
            <a:avLst/>
          </a:prstGeom>
        </p:spPr>
      </p:pic>
      <p:pic>
        <p:nvPicPr>
          <p:cNvPr id="15" name="Imagen 14">
            <a:extLst>
              <a:ext uri="{FF2B5EF4-FFF2-40B4-BE49-F238E27FC236}">
                <a16:creationId xmlns:a16="http://schemas.microsoft.com/office/drawing/2014/main" id="{8C2C5AF3-0EB8-86C9-BCA6-E3D0F97EA7C7}"/>
              </a:ext>
            </a:extLst>
          </p:cNvPr>
          <p:cNvPicPr>
            <a:picLocks noChangeAspect="1"/>
          </p:cNvPicPr>
          <p:nvPr/>
        </p:nvPicPr>
        <p:blipFill>
          <a:blip r:embed="rId6"/>
          <a:srcRect b="34591"/>
          <a:stretch>
            <a:fillRect/>
          </a:stretch>
        </p:blipFill>
        <p:spPr>
          <a:xfrm>
            <a:off x="200538" y="4221114"/>
            <a:ext cx="2887717" cy="2162433"/>
          </a:xfrm>
          <a:prstGeom prst="rect">
            <a:avLst/>
          </a:prstGeom>
        </p:spPr>
      </p:pic>
    </p:spTree>
    <p:extLst>
      <p:ext uri="{BB962C8B-B14F-4D97-AF65-F5344CB8AC3E}">
        <p14:creationId xmlns:p14="http://schemas.microsoft.com/office/powerpoint/2010/main" val="310027473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94129C6C-EAA2-5BD6-CD00-15EEC5F0FC08}"/>
              </a:ext>
            </a:extLst>
          </p:cNvPr>
          <p:cNvSpPr>
            <a:spLocks noGrp="1"/>
          </p:cNvSpPr>
          <p:nvPr>
            <p:ph type="title"/>
          </p:nvPr>
        </p:nvSpPr>
        <p:spPr>
          <a:xfrm>
            <a:off x="838200" y="481012"/>
            <a:ext cx="10515600" cy="1325563"/>
          </a:xfrm>
        </p:spPr>
        <p:txBody>
          <a:bodyPr>
            <a:normAutofit fontScale="90000"/>
          </a:bodyPr>
          <a:lstStyle/>
          <a:p>
            <a:br>
              <a:rPr lang="es-MX" dirty="0"/>
            </a:br>
            <a:br>
              <a:rPr lang="es-MX" dirty="0"/>
            </a:br>
            <a:endParaRPr lang="es-MX" dirty="0"/>
          </a:p>
        </p:txBody>
      </p:sp>
      <p:sp>
        <p:nvSpPr>
          <p:cNvPr id="8" name="Marcador de contenido 7">
            <a:extLst>
              <a:ext uri="{FF2B5EF4-FFF2-40B4-BE49-F238E27FC236}">
                <a16:creationId xmlns:a16="http://schemas.microsoft.com/office/drawing/2014/main" id="{FBF7C6D0-DAFC-C3E2-6218-4F0F57458003}"/>
              </a:ext>
            </a:extLst>
          </p:cNvPr>
          <p:cNvSpPr>
            <a:spLocks noGrp="1"/>
          </p:cNvSpPr>
          <p:nvPr>
            <p:ph sz="half" idx="1"/>
          </p:nvPr>
        </p:nvSpPr>
        <p:spPr>
          <a:xfrm>
            <a:off x="846589" y="1532225"/>
            <a:ext cx="5181600" cy="4644738"/>
          </a:xfrm>
        </p:spPr>
        <p:txBody>
          <a:bodyPr>
            <a:normAutofit/>
          </a:bodyPr>
          <a:lstStyle/>
          <a:p>
            <a:pPr marL="0" indent="0" algn="just">
              <a:buNone/>
            </a:pPr>
            <a:r>
              <a:rPr lang="es-MX" sz="1800" dirty="0">
                <a:latin typeface="Aptos" panose="020B0004020202020204" pitchFamily="34" charset="0"/>
                <a:cs typeface="Aparajita" panose="020B0604020202020204" pitchFamily="34" charset="0"/>
              </a:rPr>
              <a:t>Desempeño de la Secretaría Particular</a:t>
            </a:r>
            <a:br>
              <a:rPr lang="es-MX" sz="1800" dirty="0">
                <a:latin typeface="Aptos" panose="020B0004020202020204" pitchFamily="34" charset="0"/>
                <a:cs typeface="Aparajita" panose="020B0604020202020204" pitchFamily="34" charset="0"/>
              </a:rPr>
            </a:br>
            <a:r>
              <a:rPr lang="es-MX" sz="1800" dirty="0">
                <a:latin typeface="Aptos" panose="020B0004020202020204" pitchFamily="34" charset="0"/>
                <a:cs typeface="Aparajita" panose="020B0604020202020204" pitchFamily="34" charset="0"/>
              </a:rPr>
              <a:t>Primer Trimestre 2025</a:t>
            </a:r>
          </a:p>
          <a:p>
            <a:pPr marL="0" indent="0" algn="just">
              <a:buNone/>
            </a:pPr>
            <a:r>
              <a:rPr lang="es-MX" sz="1800" dirty="0">
                <a:latin typeface="Aptos" panose="020B0004020202020204" pitchFamily="34" charset="0"/>
                <a:cs typeface="Aparajita" panose="020B0604020202020204" pitchFamily="34" charset="0"/>
              </a:rPr>
              <a:t>• La Secretaría Particular alcanzó un </a:t>
            </a:r>
            <a:r>
              <a:rPr lang="es-MX" sz="1800" b="1" dirty="0">
                <a:latin typeface="Aptos" panose="020B0004020202020204" pitchFamily="34" charset="0"/>
                <a:cs typeface="Aparajita" panose="020B0604020202020204" pitchFamily="34" charset="0"/>
              </a:rPr>
              <a:t>100%</a:t>
            </a:r>
            <a:r>
              <a:rPr lang="es-MX" sz="1800" dirty="0">
                <a:latin typeface="Aptos" panose="020B0004020202020204" pitchFamily="34" charset="0"/>
                <a:cs typeface="Aparajita" panose="020B0604020202020204" pitchFamily="34" charset="0"/>
              </a:rPr>
              <a:t> de cumplimiento en la atención de peticiones ciudadanas, con un total de 570 solicitudes atendidas, cumpliendo cabalmente con la meta programada para el periodo.</a:t>
            </a:r>
          </a:p>
          <a:p>
            <a:pPr marL="0" indent="0" algn="just">
              <a:buNone/>
            </a:pPr>
            <a:r>
              <a:rPr lang="es-MX" sz="1800" dirty="0">
                <a:latin typeface="Aptos" panose="020B0004020202020204" pitchFamily="34" charset="0"/>
                <a:cs typeface="Aparajita" panose="020B0604020202020204" pitchFamily="34" charset="0"/>
              </a:rPr>
              <a:t>• En cuanto a las audiencias atendidas, logró significativamente su meta con el </a:t>
            </a:r>
            <a:r>
              <a:rPr lang="es-MX" sz="1800" b="1" dirty="0">
                <a:latin typeface="Aptos" panose="020B0004020202020204" pitchFamily="34" charset="0"/>
                <a:cs typeface="Aparajita" panose="020B0604020202020204" pitchFamily="34" charset="0"/>
              </a:rPr>
              <a:t>100%</a:t>
            </a:r>
            <a:r>
              <a:rPr lang="es-MX" sz="1800" dirty="0">
                <a:latin typeface="Aptos" panose="020B0004020202020204" pitchFamily="34" charset="0"/>
                <a:cs typeface="Aparajita" panose="020B0604020202020204" pitchFamily="34" charset="0"/>
              </a:rPr>
              <a:t> de cumplimiento, al registrar 298 audiencias realizadas.</a:t>
            </a:r>
          </a:p>
          <a:p>
            <a:pPr marL="0" indent="0" algn="just">
              <a:buNone/>
            </a:pPr>
            <a:r>
              <a:rPr lang="es-MX" sz="1800" dirty="0">
                <a:latin typeface="Aptos" panose="020B0004020202020204" pitchFamily="34" charset="0"/>
                <a:cs typeface="Aparajita" panose="020B0604020202020204" pitchFamily="34" charset="0"/>
              </a:rPr>
              <a:t>Estos resultados reflejan el compromiso institucional con la atención directa a la ciudadanía, consolidando a la Secretaría Particular como un puente efectivo entre la administración municipal y la población.</a:t>
            </a:r>
          </a:p>
          <a:p>
            <a:pPr marL="0" indent="0" algn="just">
              <a:buNone/>
            </a:pPr>
            <a:endParaRPr lang="es-MX" dirty="0"/>
          </a:p>
        </p:txBody>
      </p:sp>
      <p:graphicFrame>
        <p:nvGraphicFramePr>
          <p:cNvPr id="5" name="Marcador de contenido 4">
            <a:extLst>
              <a:ext uri="{FF2B5EF4-FFF2-40B4-BE49-F238E27FC236}">
                <a16:creationId xmlns:a16="http://schemas.microsoft.com/office/drawing/2014/main" id="{A7B11976-BC87-4CEA-A3B3-D6441D4BA195}"/>
              </a:ext>
            </a:extLst>
          </p:cNvPr>
          <p:cNvGraphicFramePr>
            <a:graphicFrameLocks noGrp="1"/>
          </p:cNvGraphicFramePr>
          <p:nvPr>
            <p:ph sz="half" idx="2"/>
            <p:extLst>
              <p:ext uri="{D42A27DB-BD31-4B8C-83A1-F6EECF244321}">
                <p14:modId xmlns:p14="http://schemas.microsoft.com/office/powerpoint/2010/main" val="3083058689"/>
              </p:ext>
            </p:extLst>
          </p:nvPr>
        </p:nvGraphicFramePr>
        <p:xfrm>
          <a:off x="6172200" y="1532225"/>
          <a:ext cx="5524500" cy="4644738"/>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97942DF9-2655-41DB-81A8-15615E50923C}"/>
              </a:ext>
            </a:extLst>
          </p:cNvPr>
          <p:cNvPicPr>
            <a:picLocks noChangeAspect="1"/>
          </p:cNvPicPr>
          <p:nvPr/>
        </p:nvPicPr>
        <p:blipFill>
          <a:blip r:embed="rId4"/>
          <a:stretch>
            <a:fillRect/>
          </a:stretch>
        </p:blipFill>
        <p:spPr>
          <a:xfrm>
            <a:off x="838200" y="610344"/>
            <a:ext cx="1920406" cy="792549"/>
          </a:xfrm>
          <a:prstGeom prst="rect">
            <a:avLst/>
          </a:prstGeom>
        </p:spPr>
      </p:pic>
    </p:spTree>
    <p:extLst>
      <p:ext uri="{BB962C8B-B14F-4D97-AF65-F5344CB8AC3E}">
        <p14:creationId xmlns:p14="http://schemas.microsoft.com/office/powerpoint/2010/main" val="41372677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667875"/>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ENTREGA </a:t>
            </a:r>
            <a:r>
              <a:rPr kumimoji="0" lang="es-ES_tradnl" sz="1800" b="1" i="0" u="none" strike="noStrike" kern="1200" cap="none" spc="0" normalizeH="0" baseline="0" noProof="0" dirty="0">
                <a:ln>
                  <a:noFill/>
                </a:ln>
                <a:solidFill>
                  <a:prstClr val="black"/>
                </a:solidFill>
                <a:effectLst/>
                <a:uLnTx/>
                <a:uFillTx/>
                <a:latin typeface="Calibri" panose="020F0502020204030204"/>
                <a:ea typeface="+mn-ea"/>
                <a:cs typeface="+mn-cs"/>
              </a:rPr>
              <a:t>LA SECRETARÍA TÉCNICA</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COMPONENTE</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854759"/>
            <a:ext cx="11678856" cy="313932"/>
          </a:xfrm>
          <a:prstGeom prst="rect">
            <a:avLst/>
          </a:prstGeom>
          <a:noFill/>
        </p:spPr>
        <p:txBody>
          <a:bodyPr wrap="square">
            <a:spAutoFit/>
          </a:bodyPr>
          <a:lstStyle/>
          <a:p>
            <a:pPr algn="just">
              <a:lnSpc>
                <a:spcPct val="90000"/>
              </a:lnSpc>
              <a:spcAft>
                <a:spcPts val="600"/>
              </a:spcAft>
              <a:defRPr/>
            </a:pPr>
            <a:r>
              <a:rPr kumimoji="0" lang="es-ES_tradnl" sz="1600" b="1" i="0" u="none" strike="noStrike" kern="1200" cap="none" spc="0" normalizeH="0" baseline="0" noProof="0" dirty="0">
                <a:ln>
                  <a:noFill/>
                </a:ln>
                <a:solidFill>
                  <a:prstClr val="black"/>
                </a:solidFill>
                <a:effectLst/>
                <a:uLnTx/>
                <a:uFillTx/>
                <a:latin typeface="Calibri" panose="020F0502020204030204"/>
                <a:ea typeface="+mn-ea"/>
                <a:cs typeface="+mn-cs"/>
              </a:rPr>
              <a:t>La Secretaría </a:t>
            </a:r>
            <a:r>
              <a:rPr lang="es-ES_tradnl" sz="1600" b="1" dirty="0">
                <a:solidFill>
                  <a:prstClr val="black"/>
                </a:solidFill>
                <a:latin typeface="Calibri" panose="020F0502020204030204"/>
              </a:rPr>
              <a:t>T</a:t>
            </a:r>
            <a:r>
              <a:rPr kumimoji="0" lang="es-ES_tradnl" sz="1600" b="1" i="0" u="none" strike="noStrike" kern="1200" cap="none" spc="0" normalizeH="0" baseline="0" noProof="0" dirty="0" err="1">
                <a:ln>
                  <a:noFill/>
                </a:ln>
                <a:solidFill>
                  <a:prstClr val="black"/>
                </a:solidFill>
                <a:effectLst/>
                <a:uLnTx/>
                <a:uFillTx/>
                <a:latin typeface="Calibri" panose="020F0502020204030204"/>
                <a:ea typeface="+mn-ea"/>
                <a:cs typeface="+mn-cs"/>
              </a:rPr>
              <a:t>écnica</a:t>
            </a:r>
            <a:r>
              <a:rPr kumimoji="0" lang="es-ES_tradnl" sz="1600" b="1" i="0" u="none" strike="noStrike" kern="1200" cap="none" spc="0" normalizeH="0" baseline="0" noProof="0" dirty="0">
                <a:ln>
                  <a:noFill/>
                </a:ln>
                <a:solidFill>
                  <a:prstClr val="black"/>
                </a:solidFill>
                <a:effectLst/>
                <a:uLnTx/>
                <a:uFillTx/>
                <a:latin typeface="Calibri" panose="020F0502020204030204"/>
                <a:ea typeface="+mn-ea"/>
                <a:cs typeface="+mn-cs"/>
              </a:rPr>
              <a:t> entrega </a:t>
            </a:r>
            <a:r>
              <a:rPr lang="es-MX" sz="1600" b="1" dirty="0">
                <a:effectLst/>
                <a:latin typeface="Calibri" panose="020F0502020204030204" pitchFamily="34" charset="0"/>
                <a:ea typeface="Calibri" panose="020F0502020204030204" pitchFamily="34" charset="0"/>
                <a:cs typeface="Times New Roman" panose="02020603050405020304" pitchFamily="18" charset="0"/>
              </a:rPr>
              <a:t>proyectos estratégicos satisfactoriamente concluidos.</a:t>
            </a:r>
            <a:endParaRPr lang="es-MX"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CuadroTexto 6">
            <a:extLst>
              <a:ext uri="{FF2B5EF4-FFF2-40B4-BE49-F238E27FC236}">
                <a16:creationId xmlns:a16="http://schemas.microsoft.com/office/drawing/2014/main" id="{729168CB-BACC-404A-C171-61E69772B118}"/>
              </a:ext>
            </a:extLst>
          </p:cNvPr>
          <p:cNvSpPr txBox="1"/>
          <p:nvPr/>
        </p:nvSpPr>
        <p:spPr>
          <a:xfrm>
            <a:off x="266415" y="1469295"/>
            <a:ext cx="11678856" cy="535531"/>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Durante el </a:t>
            </a:r>
            <a:r>
              <a:rPr lang="es-MX" sz="1600" dirty="0">
                <a:solidFill>
                  <a:prstClr val="black"/>
                </a:solidFill>
                <a:latin typeface="Calibri" panose="020F0502020204030204"/>
              </a:rPr>
              <a:t>primer trimestre del 2025</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 se alcanzó el </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100%</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 de la meta programada, trimestralmente, en su nivel componente, correspondiente a </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proyectos estratégicos de la Secretaría </a:t>
            </a:r>
            <a:r>
              <a:rPr lang="es-MX" sz="1600" b="1" dirty="0">
                <a:solidFill>
                  <a:prstClr val="black"/>
                </a:solidFill>
                <a:latin typeface="Calibri" panose="020F0502020204030204"/>
              </a:rPr>
              <a:t>T</a:t>
            </a:r>
            <a:r>
              <a:rPr kumimoji="0" lang="es-MX" sz="1600" b="1" i="0" u="none" strike="noStrike" kern="1200" cap="none" spc="0" normalizeH="0" baseline="0" noProof="0" dirty="0" err="1">
                <a:ln>
                  <a:noFill/>
                </a:ln>
                <a:solidFill>
                  <a:prstClr val="black"/>
                </a:solidFill>
                <a:effectLst/>
                <a:uLnTx/>
                <a:uFillTx/>
                <a:latin typeface="Calibri" panose="020F0502020204030204"/>
                <a:ea typeface="+mn-ea"/>
                <a:cs typeface="+mn-cs"/>
              </a:rPr>
              <a:t>écnica</a:t>
            </a:r>
            <a:r>
              <a:rPr kumimoji="0" lang="es-MX" sz="1600" b="1" i="0" u="none" strike="noStrike" kern="1200" cap="none" spc="0" normalizeH="0" baseline="0" noProof="0" dirty="0">
                <a:ln>
                  <a:noFill/>
                </a:ln>
                <a:solidFill>
                  <a:prstClr val="black"/>
                </a:solidFill>
                <a:effectLst/>
                <a:uLnTx/>
                <a:uFillTx/>
                <a:latin typeface="Calibri" panose="020F0502020204030204"/>
                <a:ea typeface="+mn-ea"/>
                <a:cs typeface="+mn-cs"/>
              </a:rPr>
              <a:t>, satisfactoriamente concluidos</a:t>
            </a:r>
            <a:r>
              <a:rPr kumimoji="0" lang="es-MX" sz="16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s-ES_tradnl"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Imagen 1">
            <a:extLst>
              <a:ext uri="{FF2B5EF4-FFF2-40B4-BE49-F238E27FC236}">
                <a16:creationId xmlns:a16="http://schemas.microsoft.com/office/drawing/2014/main" id="{50EEFE3C-86F6-6198-02D9-2343CF9488D5}"/>
              </a:ext>
            </a:extLst>
          </p:cNvPr>
          <p:cNvPicPr>
            <a:picLocks noChangeAspect="1"/>
          </p:cNvPicPr>
          <p:nvPr/>
        </p:nvPicPr>
        <p:blipFill>
          <a:blip r:embed="rId3"/>
          <a:stretch>
            <a:fillRect/>
          </a:stretch>
        </p:blipFill>
        <p:spPr>
          <a:xfrm>
            <a:off x="235352" y="99634"/>
            <a:ext cx="2584928" cy="786452"/>
          </a:xfrm>
          <a:prstGeom prst="rect">
            <a:avLst/>
          </a:prstGeom>
        </p:spPr>
      </p:pic>
      <p:graphicFrame>
        <p:nvGraphicFramePr>
          <p:cNvPr id="5" name="Gráfico 4">
            <a:extLst>
              <a:ext uri="{FF2B5EF4-FFF2-40B4-BE49-F238E27FC236}">
                <a16:creationId xmlns:a16="http://schemas.microsoft.com/office/drawing/2014/main" id="{49B620B1-1E3F-45C1-899E-EF7852815124}"/>
              </a:ext>
            </a:extLst>
          </p:cNvPr>
          <p:cNvGraphicFramePr>
            <a:graphicFrameLocks/>
          </p:cNvGraphicFramePr>
          <p:nvPr/>
        </p:nvGraphicFramePr>
        <p:xfrm>
          <a:off x="2445250" y="2219218"/>
          <a:ext cx="7166900" cy="44589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892968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18863" y="373811"/>
            <a:ext cx="6096000" cy="667875"/>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ACTIVIDADES REALIZA LA SECRETARÍA TÉCNICA?. </a:t>
            </a:r>
          </a:p>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ACTIVIDAD</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2645553C-D24E-366F-4CA3-33C73DBFCE84}"/>
              </a:ext>
            </a:extLst>
          </p:cNvPr>
          <p:cNvSpPr txBox="1"/>
          <p:nvPr/>
        </p:nvSpPr>
        <p:spPr>
          <a:xfrm>
            <a:off x="227435" y="1041686"/>
            <a:ext cx="11678856" cy="12003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_tradnl" sz="2000" i="0" u="none" strike="noStrike" kern="1200" cap="none" spc="0" normalizeH="0" baseline="0" noProof="0" dirty="0">
                <a:ln>
                  <a:noFill/>
                </a:ln>
                <a:solidFill>
                  <a:prstClr val="black"/>
                </a:solidFill>
                <a:effectLst/>
                <a:uLnTx/>
                <a:uFillTx/>
                <a:latin typeface="Calibri" panose="020F0502020204030204"/>
                <a:ea typeface="+mn-ea"/>
                <a:cs typeface="+mn-cs"/>
              </a:rPr>
              <a:t>La </a:t>
            </a:r>
            <a:r>
              <a:rPr lang="es-MX" sz="2000" dirty="0">
                <a:solidFill>
                  <a:prstClr val="black"/>
                </a:solidFill>
                <a:latin typeface="Calibri" panose="020F0502020204030204"/>
              </a:rPr>
              <a:t>Secretaría Técnica </a:t>
            </a:r>
            <a:r>
              <a:rPr lang="es-ES_tradnl" sz="2000" dirty="0">
                <a:solidFill>
                  <a:prstClr val="black"/>
                </a:solidFill>
                <a:latin typeface="Calibri" panose="020F0502020204030204"/>
              </a:rPr>
              <a:t>c</a:t>
            </a:r>
            <a:r>
              <a:rPr kumimoji="0" lang="es-ES_tradnl" sz="2000" i="0" u="none" strike="noStrike" kern="1200" cap="none" spc="0" normalizeH="0" baseline="0" noProof="0" dirty="0" err="1">
                <a:ln>
                  <a:noFill/>
                </a:ln>
                <a:solidFill>
                  <a:prstClr val="black"/>
                </a:solidFill>
                <a:effectLst/>
                <a:uLnTx/>
                <a:uFillTx/>
                <a:latin typeface="Calibri" panose="020F0502020204030204"/>
                <a:ea typeface="+mn-ea"/>
                <a:cs typeface="+mn-cs"/>
              </a:rPr>
              <a:t>umplió</a:t>
            </a:r>
            <a:r>
              <a:rPr kumimoji="0" lang="es-ES_tradnl" sz="2000" i="0" u="none" strike="noStrike" kern="1200" cap="none" spc="0" normalizeH="0" baseline="0" noProof="0" dirty="0">
                <a:ln>
                  <a:noFill/>
                </a:ln>
                <a:solidFill>
                  <a:prstClr val="black"/>
                </a:solidFill>
                <a:effectLst/>
                <a:uLnTx/>
                <a:uFillTx/>
                <a:latin typeface="Calibri" panose="020F0502020204030204"/>
                <a:ea typeface="+mn-ea"/>
                <a:cs typeface="+mn-cs"/>
              </a:rPr>
              <a:t> con las </a:t>
            </a:r>
            <a:r>
              <a:rPr lang="es-ES_tradnl" sz="2000" dirty="0">
                <a:solidFill>
                  <a:prstClr val="black"/>
                </a:solidFill>
                <a:latin typeface="Calibri" panose="020F0502020204030204"/>
              </a:rPr>
              <a:t>m</a:t>
            </a:r>
            <a:r>
              <a:rPr kumimoji="0" lang="es-ES_tradnl" sz="2000" i="0" u="none" strike="noStrike" kern="1200" cap="none" spc="0" normalizeH="0" baseline="0" noProof="0" dirty="0">
                <a:ln>
                  <a:noFill/>
                </a:ln>
                <a:solidFill>
                  <a:prstClr val="black"/>
                </a:solidFill>
                <a:effectLst/>
                <a:uLnTx/>
                <a:uFillTx/>
                <a:latin typeface="Calibri" panose="020F0502020204030204"/>
                <a:ea typeface="+mn-ea"/>
                <a:cs typeface="+mn-cs"/>
              </a:rPr>
              <a:t>etas establecidas al </a:t>
            </a:r>
            <a:r>
              <a:rPr kumimoji="0" lang="es-ES_tradnl" sz="2000" b="1" i="0" u="none" strike="noStrike" kern="1200" cap="none" spc="0" normalizeH="0" baseline="0" noProof="0" dirty="0">
                <a:ln>
                  <a:noFill/>
                </a:ln>
                <a:solidFill>
                  <a:prstClr val="black"/>
                </a:solidFill>
                <a:effectLst/>
                <a:uLnTx/>
                <a:uFillTx/>
                <a:latin typeface="Calibri" panose="020F0502020204030204"/>
                <a:ea typeface="+mn-ea"/>
                <a:cs typeface="+mn-cs"/>
              </a:rPr>
              <a:t>100% </a:t>
            </a:r>
            <a:r>
              <a:rPr kumimoji="0" lang="es-ES_tradnl" sz="2000" i="0" u="none" strike="noStrike" kern="1200" cap="none" spc="0" normalizeH="0" baseline="0" noProof="0" dirty="0">
                <a:ln>
                  <a:noFill/>
                </a:ln>
                <a:solidFill>
                  <a:prstClr val="black"/>
                </a:solidFill>
                <a:effectLst/>
                <a:uLnTx/>
                <a:uFillTx/>
                <a:latin typeface="Calibri" panose="020F0502020204030204"/>
                <a:ea typeface="+mn-ea"/>
                <a:cs typeface="+mn-cs"/>
              </a:rPr>
              <a:t>en el primer trimestre 2025, en las siguientes actividades: </a:t>
            </a:r>
            <a:r>
              <a:rPr lang="es-ES_tradnl" sz="2000" b="1" dirty="0">
                <a:solidFill>
                  <a:prstClr val="black"/>
                </a:solidFill>
                <a:latin typeface="Calibri" panose="020F0502020204030204"/>
              </a:rPr>
              <a:t>E</a:t>
            </a:r>
            <a:r>
              <a:rPr kumimoji="0" lang="es-ES_tradnl" sz="2000" b="1" i="0" u="none" strike="noStrike" kern="1200" cap="none" spc="0" normalizeH="0" baseline="0" noProof="0" dirty="0" err="1">
                <a:ln>
                  <a:noFill/>
                </a:ln>
                <a:solidFill>
                  <a:prstClr val="black"/>
                </a:solidFill>
                <a:effectLst/>
                <a:uLnTx/>
                <a:uFillTx/>
                <a:latin typeface="Calibri" panose="020F0502020204030204"/>
                <a:ea typeface="+mn-ea"/>
                <a:cs typeface="+mn-cs"/>
              </a:rPr>
              <a:t>fectividad</a:t>
            </a:r>
            <a:r>
              <a:rPr kumimoji="0" lang="es-ES_tradnl" sz="2000" b="1" i="0" u="none" strike="noStrike" kern="1200" cap="none" spc="0" normalizeH="0" baseline="0" noProof="0" dirty="0">
                <a:ln>
                  <a:noFill/>
                </a:ln>
                <a:solidFill>
                  <a:prstClr val="black"/>
                </a:solidFill>
                <a:effectLst/>
                <a:uLnTx/>
                <a:uFillTx/>
                <a:latin typeface="Calibri" panose="020F0502020204030204"/>
                <a:ea typeface="+mn-ea"/>
                <a:cs typeface="+mn-cs"/>
              </a:rPr>
              <a:t> de los Proyectos de Gestión </a:t>
            </a:r>
            <a:r>
              <a:rPr lang="es-ES_tradnl" sz="2000" b="1" dirty="0">
                <a:solidFill>
                  <a:prstClr val="black"/>
                </a:solidFill>
                <a:latin typeface="Calibri" panose="020F0502020204030204"/>
              </a:rPr>
              <a:t>P</a:t>
            </a:r>
            <a:r>
              <a:rPr kumimoji="0" lang="es-ES_tradnl" sz="2000" b="1" i="0" u="none" strike="noStrike" kern="1200" cap="none" spc="0" normalizeH="0" baseline="0" noProof="0" dirty="0" err="1">
                <a:ln>
                  <a:noFill/>
                </a:ln>
                <a:solidFill>
                  <a:prstClr val="black"/>
                </a:solidFill>
                <a:effectLst/>
                <a:uLnTx/>
                <a:uFillTx/>
                <a:latin typeface="Calibri" panose="020F0502020204030204"/>
                <a:ea typeface="+mn-ea"/>
                <a:cs typeface="+mn-cs"/>
              </a:rPr>
              <a:t>ública</a:t>
            </a:r>
            <a:r>
              <a:rPr kumimoji="0" lang="es-ES_tradnl" sz="2000" b="1" i="0" u="none" strike="noStrike" kern="1200" cap="none" spc="0" normalizeH="0" baseline="0" noProof="0" dirty="0">
                <a:ln>
                  <a:noFill/>
                </a:ln>
                <a:solidFill>
                  <a:prstClr val="black"/>
                </a:solidFill>
                <a:effectLst/>
                <a:uLnTx/>
                <a:uFillTx/>
                <a:latin typeface="Calibri" panose="020F0502020204030204"/>
                <a:ea typeface="+mn-ea"/>
                <a:cs typeface="+mn-cs"/>
              </a:rPr>
              <a:t> y Proyectos </a:t>
            </a:r>
            <a:r>
              <a:rPr lang="es-ES_tradnl" sz="2000" b="1" dirty="0">
                <a:solidFill>
                  <a:prstClr val="black"/>
                </a:solidFill>
                <a:latin typeface="Calibri" panose="020F0502020204030204"/>
              </a:rPr>
              <a:t>E</a:t>
            </a:r>
            <a:r>
              <a:rPr kumimoji="0" lang="es-ES_tradnl" sz="2000" b="1" i="0" u="none" strike="noStrike" kern="1200" cap="none" spc="0" normalizeH="0" baseline="0" noProof="0" dirty="0" err="1">
                <a:ln>
                  <a:noFill/>
                </a:ln>
                <a:solidFill>
                  <a:prstClr val="black"/>
                </a:solidFill>
                <a:effectLst/>
                <a:uLnTx/>
                <a:uFillTx/>
                <a:latin typeface="Calibri" panose="020F0502020204030204"/>
                <a:ea typeface="+mn-ea"/>
                <a:cs typeface="+mn-cs"/>
              </a:rPr>
              <a:t>speciales</a:t>
            </a:r>
            <a:r>
              <a:rPr kumimoji="0" lang="es-ES_tradnl" sz="2000" b="1" i="0" u="none" strike="noStrike" kern="1200" cap="none" spc="0" normalizeH="0" baseline="0" noProof="0" dirty="0">
                <a:ln>
                  <a:noFill/>
                </a:ln>
                <a:solidFill>
                  <a:prstClr val="black"/>
                </a:solidFill>
                <a:effectLst/>
                <a:uLnTx/>
                <a:uFillTx/>
                <a:latin typeface="Calibri" panose="020F0502020204030204"/>
                <a:ea typeface="+mn-ea"/>
                <a:cs typeface="+mn-cs"/>
              </a:rPr>
              <a:t>; y Cumplimiento de Informes de Gobierno y Reportes</a:t>
            </a:r>
            <a:r>
              <a:rPr kumimoji="0" lang="es-ES_tradnl" sz="2000" i="0" u="none" strike="noStrike" kern="1200" cap="none" spc="0" normalizeH="0" baseline="0" noProof="0" dirty="0">
                <a:ln>
                  <a:noFill/>
                </a:ln>
                <a:solidFill>
                  <a:prstClr val="black"/>
                </a:solidFill>
                <a:effectLst/>
                <a:uLnTx/>
                <a:uFillTx/>
                <a:latin typeface="Calibri" panose="020F0502020204030204"/>
                <a:ea typeface="+mn-ea"/>
                <a:cs typeface="+mn-cs"/>
              </a:rPr>
              <a:t>. Cabe mencionar que en este trimestre no se programaron actividades con participación ciudadana, de igual forma, en los avances en gobierno digital. </a:t>
            </a:r>
            <a:endParaRPr lang="es-MX" sz="2000" dirty="0">
              <a:solidFill>
                <a:prstClr val="black"/>
              </a:solidFill>
              <a:latin typeface="Calibri" panose="020F0502020204030204"/>
            </a:endParaRPr>
          </a:p>
        </p:txBody>
      </p:sp>
      <p:pic>
        <p:nvPicPr>
          <p:cNvPr id="2" name="Imagen 1">
            <a:extLst>
              <a:ext uri="{FF2B5EF4-FFF2-40B4-BE49-F238E27FC236}">
                <a16:creationId xmlns:a16="http://schemas.microsoft.com/office/drawing/2014/main" id="{BCBB2290-2838-5B9F-3312-F52178EC4BA7}"/>
              </a:ext>
            </a:extLst>
          </p:cNvPr>
          <p:cNvPicPr>
            <a:picLocks noChangeAspect="1"/>
          </p:cNvPicPr>
          <p:nvPr/>
        </p:nvPicPr>
        <p:blipFill>
          <a:blip r:embed="rId3"/>
          <a:stretch>
            <a:fillRect/>
          </a:stretch>
        </p:blipFill>
        <p:spPr>
          <a:xfrm>
            <a:off x="227435" y="125093"/>
            <a:ext cx="2584928" cy="786452"/>
          </a:xfrm>
          <a:prstGeom prst="rect">
            <a:avLst/>
          </a:prstGeom>
        </p:spPr>
      </p:pic>
      <p:graphicFrame>
        <p:nvGraphicFramePr>
          <p:cNvPr id="6" name="Gráfico 5">
            <a:extLst>
              <a:ext uri="{FF2B5EF4-FFF2-40B4-BE49-F238E27FC236}">
                <a16:creationId xmlns:a16="http://schemas.microsoft.com/office/drawing/2014/main" id="{A7B11976-BC87-4CEA-A3B3-D6441D4BA195}"/>
              </a:ext>
            </a:extLst>
          </p:cNvPr>
          <p:cNvGraphicFramePr>
            <a:graphicFrameLocks/>
          </p:cNvGraphicFramePr>
          <p:nvPr/>
        </p:nvGraphicFramePr>
        <p:xfrm>
          <a:off x="2463147" y="2332234"/>
          <a:ext cx="8191154" cy="434793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75561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300163" y="-40081"/>
            <a:ext cx="9901237"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SECRETARÍA TÉCNICA</a:t>
            </a:r>
            <a:endParaRPr kumimoji="0" lang="es-ES" sz="2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endParaRPr>
          </a:p>
        </p:txBody>
      </p:sp>
      <p:pic>
        <p:nvPicPr>
          <p:cNvPr id="4" name="Imagen 3"/>
          <p:cNvPicPr>
            <a:picLocks noChangeAspect="1"/>
          </p:cNvPicPr>
          <p:nvPr/>
        </p:nvPicPr>
        <p:blipFill>
          <a:blip r:embed="rId2"/>
          <a:stretch>
            <a:fillRect/>
          </a:stretch>
        </p:blipFill>
        <p:spPr>
          <a:xfrm>
            <a:off x="153791" y="862206"/>
            <a:ext cx="11827265" cy="103641"/>
          </a:xfrm>
          <a:prstGeom prst="rect">
            <a:avLst/>
          </a:prstGeom>
        </p:spPr>
      </p:pic>
      <p:pic>
        <p:nvPicPr>
          <p:cNvPr id="2" name="Imagen 1">
            <a:extLst>
              <a:ext uri="{FF2B5EF4-FFF2-40B4-BE49-F238E27FC236}">
                <a16:creationId xmlns:a16="http://schemas.microsoft.com/office/drawing/2014/main" id="{D7F00C63-209C-7F15-A578-AEB0CD6D8728}"/>
              </a:ext>
            </a:extLst>
          </p:cNvPr>
          <p:cNvPicPr>
            <a:picLocks noChangeAspect="1"/>
          </p:cNvPicPr>
          <p:nvPr/>
        </p:nvPicPr>
        <p:blipFill>
          <a:blip r:embed="rId3"/>
          <a:stretch>
            <a:fillRect/>
          </a:stretch>
        </p:blipFill>
        <p:spPr>
          <a:xfrm>
            <a:off x="534615" y="1798023"/>
            <a:ext cx="2816596" cy="1841152"/>
          </a:xfrm>
          <a:prstGeom prst="rect">
            <a:avLst/>
          </a:prstGeom>
        </p:spPr>
      </p:pic>
      <p:pic>
        <p:nvPicPr>
          <p:cNvPr id="5" name="Imagen 4">
            <a:extLst>
              <a:ext uri="{FF2B5EF4-FFF2-40B4-BE49-F238E27FC236}">
                <a16:creationId xmlns:a16="http://schemas.microsoft.com/office/drawing/2014/main" id="{987A4B8D-DED4-1A9E-EB01-2ACBE635CAF7}"/>
              </a:ext>
            </a:extLst>
          </p:cNvPr>
          <p:cNvPicPr>
            <a:picLocks noChangeAspect="1"/>
          </p:cNvPicPr>
          <p:nvPr/>
        </p:nvPicPr>
        <p:blipFill>
          <a:blip r:embed="rId4"/>
          <a:stretch>
            <a:fillRect/>
          </a:stretch>
        </p:blipFill>
        <p:spPr>
          <a:xfrm>
            <a:off x="3470764" y="1816313"/>
            <a:ext cx="2780017" cy="1822862"/>
          </a:xfrm>
          <a:prstGeom prst="rect">
            <a:avLst/>
          </a:prstGeom>
        </p:spPr>
      </p:pic>
      <p:pic>
        <p:nvPicPr>
          <p:cNvPr id="8" name="Imagen 7">
            <a:extLst>
              <a:ext uri="{FF2B5EF4-FFF2-40B4-BE49-F238E27FC236}">
                <a16:creationId xmlns:a16="http://schemas.microsoft.com/office/drawing/2014/main" id="{4A044386-F122-CDB5-04C4-108C55C7214A}"/>
              </a:ext>
            </a:extLst>
          </p:cNvPr>
          <p:cNvPicPr>
            <a:picLocks noChangeAspect="1"/>
          </p:cNvPicPr>
          <p:nvPr/>
        </p:nvPicPr>
        <p:blipFill>
          <a:blip r:embed="rId5"/>
          <a:stretch>
            <a:fillRect/>
          </a:stretch>
        </p:blipFill>
        <p:spPr>
          <a:xfrm>
            <a:off x="534615" y="3973208"/>
            <a:ext cx="2816596" cy="1725318"/>
          </a:xfrm>
          <a:prstGeom prst="rect">
            <a:avLst/>
          </a:prstGeom>
        </p:spPr>
      </p:pic>
      <p:pic>
        <p:nvPicPr>
          <p:cNvPr id="11" name="Imagen 10">
            <a:extLst>
              <a:ext uri="{FF2B5EF4-FFF2-40B4-BE49-F238E27FC236}">
                <a16:creationId xmlns:a16="http://schemas.microsoft.com/office/drawing/2014/main" id="{6077AA2E-1EDA-FECF-539F-53C0B5DD54F9}"/>
              </a:ext>
            </a:extLst>
          </p:cNvPr>
          <p:cNvPicPr>
            <a:picLocks noChangeAspect="1"/>
          </p:cNvPicPr>
          <p:nvPr/>
        </p:nvPicPr>
        <p:blipFill>
          <a:blip r:embed="rId6"/>
          <a:stretch>
            <a:fillRect/>
          </a:stretch>
        </p:blipFill>
        <p:spPr>
          <a:xfrm>
            <a:off x="3629274" y="3973208"/>
            <a:ext cx="2621507" cy="1627773"/>
          </a:xfrm>
          <a:prstGeom prst="rect">
            <a:avLst/>
          </a:prstGeom>
        </p:spPr>
      </p:pic>
      <p:sp>
        <p:nvSpPr>
          <p:cNvPr id="12" name="CuadroTexto 11">
            <a:extLst>
              <a:ext uri="{FF2B5EF4-FFF2-40B4-BE49-F238E27FC236}">
                <a16:creationId xmlns:a16="http://schemas.microsoft.com/office/drawing/2014/main" id="{5639579A-F049-7CC5-4F4A-D36F82850453}"/>
              </a:ext>
            </a:extLst>
          </p:cNvPr>
          <p:cNvSpPr txBox="1"/>
          <p:nvPr/>
        </p:nvSpPr>
        <p:spPr>
          <a:xfrm>
            <a:off x="339048" y="1112948"/>
            <a:ext cx="4181582" cy="369332"/>
          </a:xfrm>
          <a:prstGeom prst="rect">
            <a:avLst/>
          </a:prstGeom>
          <a:noFill/>
        </p:spPr>
        <p:txBody>
          <a:bodyPr wrap="square" rtlCol="0">
            <a:spAutoFit/>
          </a:bodyPr>
          <a:lstStyle/>
          <a:p>
            <a:r>
              <a:rPr lang="es-MX" b="1" dirty="0"/>
              <a:t>MÁS DE 450 CREDENCIALES ENTREGADAS </a:t>
            </a:r>
          </a:p>
        </p:txBody>
      </p:sp>
      <p:pic>
        <p:nvPicPr>
          <p:cNvPr id="15" name="Imagen 14">
            <a:extLst>
              <a:ext uri="{FF2B5EF4-FFF2-40B4-BE49-F238E27FC236}">
                <a16:creationId xmlns:a16="http://schemas.microsoft.com/office/drawing/2014/main" id="{1FDF1EE3-26B8-8DF3-35E3-16159D4C5C9B}"/>
              </a:ext>
            </a:extLst>
          </p:cNvPr>
          <p:cNvPicPr>
            <a:picLocks noChangeAspect="1"/>
          </p:cNvPicPr>
          <p:nvPr/>
        </p:nvPicPr>
        <p:blipFill>
          <a:blip r:embed="rId7"/>
          <a:stretch>
            <a:fillRect/>
          </a:stretch>
        </p:blipFill>
        <p:spPr>
          <a:xfrm>
            <a:off x="6616557" y="1926311"/>
            <a:ext cx="5144623" cy="3425728"/>
          </a:xfrm>
          <a:prstGeom prst="rect">
            <a:avLst/>
          </a:prstGeom>
        </p:spPr>
      </p:pic>
      <p:sp>
        <p:nvSpPr>
          <p:cNvPr id="16" name="Rectángulo 15">
            <a:extLst>
              <a:ext uri="{FF2B5EF4-FFF2-40B4-BE49-F238E27FC236}">
                <a16:creationId xmlns:a16="http://schemas.microsoft.com/office/drawing/2014/main" id="{670BE343-DDB5-2F38-4F25-540108520192}"/>
              </a:ext>
            </a:extLst>
          </p:cNvPr>
          <p:cNvSpPr/>
          <p:nvPr/>
        </p:nvSpPr>
        <p:spPr>
          <a:xfrm>
            <a:off x="1529137" y="5141586"/>
            <a:ext cx="1428107" cy="45719"/>
          </a:xfrm>
          <a:prstGeom prst="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s-MX"/>
          </a:p>
        </p:txBody>
      </p:sp>
      <p:sp>
        <p:nvSpPr>
          <p:cNvPr id="17" name="Rectángulo 16">
            <a:extLst>
              <a:ext uri="{FF2B5EF4-FFF2-40B4-BE49-F238E27FC236}">
                <a16:creationId xmlns:a16="http://schemas.microsoft.com/office/drawing/2014/main" id="{AC505BCA-3773-A8ED-0E89-6378730FD68E}"/>
              </a:ext>
            </a:extLst>
          </p:cNvPr>
          <p:cNvSpPr/>
          <p:nvPr/>
        </p:nvSpPr>
        <p:spPr>
          <a:xfrm>
            <a:off x="1539411" y="2573503"/>
            <a:ext cx="1428107" cy="134822"/>
          </a:xfrm>
          <a:prstGeom prst="rect">
            <a:avLst/>
          </a:prstGeom>
          <a:solidFill>
            <a:schemeClr val="bg1">
              <a:lumMod val="9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s-MX"/>
          </a:p>
        </p:txBody>
      </p:sp>
    </p:spTree>
    <p:extLst>
      <p:ext uri="{BB962C8B-B14F-4D97-AF65-F5344CB8AC3E}">
        <p14:creationId xmlns:p14="http://schemas.microsoft.com/office/powerpoint/2010/main" val="2443544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300163" y="0"/>
            <a:ext cx="9901237" cy="830997"/>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EVIDENCIAS FOTOGRÁFICAS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Black" panose="020B0A04020102020204" pitchFamily="34" charset="0"/>
                <a:ea typeface="+mn-ea"/>
                <a:cs typeface="+mn-cs"/>
              </a:rPr>
              <a:t>SECRETARÍA TÉCNICA</a:t>
            </a:r>
          </a:p>
        </p:txBody>
      </p:sp>
      <p:pic>
        <p:nvPicPr>
          <p:cNvPr id="4" name="Imagen 3"/>
          <p:cNvPicPr>
            <a:picLocks noChangeAspect="1"/>
          </p:cNvPicPr>
          <p:nvPr/>
        </p:nvPicPr>
        <p:blipFill>
          <a:blip r:embed="rId2"/>
          <a:stretch>
            <a:fillRect/>
          </a:stretch>
        </p:blipFill>
        <p:spPr>
          <a:xfrm>
            <a:off x="153791" y="862206"/>
            <a:ext cx="11827265" cy="103641"/>
          </a:xfrm>
          <a:prstGeom prst="rect">
            <a:avLst/>
          </a:prstGeom>
        </p:spPr>
      </p:pic>
      <p:sp>
        <p:nvSpPr>
          <p:cNvPr id="3" name="CuadroTexto 2">
            <a:extLst>
              <a:ext uri="{FF2B5EF4-FFF2-40B4-BE49-F238E27FC236}">
                <a16:creationId xmlns:a16="http://schemas.microsoft.com/office/drawing/2014/main" id="{D56251ED-8C3D-9806-958F-17C2E3D995A8}"/>
              </a:ext>
            </a:extLst>
          </p:cNvPr>
          <p:cNvSpPr txBox="1"/>
          <p:nvPr/>
        </p:nvSpPr>
        <p:spPr>
          <a:xfrm>
            <a:off x="541962" y="1030365"/>
            <a:ext cx="11232222" cy="646331"/>
          </a:xfrm>
          <a:prstGeom prst="rect">
            <a:avLst/>
          </a:prstGeom>
          <a:noFill/>
        </p:spPr>
        <p:txBody>
          <a:bodyPr wrap="square">
            <a:spAutoFit/>
          </a:bodyPr>
          <a:lstStyle/>
          <a:p>
            <a:r>
              <a:rPr lang="es-MX" b="1" dirty="0"/>
              <a:t>PROYECTO BIBLIOTECA NACIONAL DE LA CRÓNICA, UN ESPACIO HISTÓRICO DE CADA ADMINISTRACIÓN MUNICIPAL.</a:t>
            </a:r>
          </a:p>
          <a:p>
            <a:r>
              <a:rPr lang="es-MX" b="1"/>
              <a:t>ALBERGARA </a:t>
            </a:r>
            <a:r>
              <a:rPr lang="es-MX" b="1" dirty="0"/>
              <a:t>PREMIOS, DISTINTIVOS, DOCUMENTOS, INFORMES DE GOBIERNO, ETC. </a:t>
            </a:r>
          </a:p>
        </p:txBody>
      </p:sp>
      <p:pic>
        <p:nvPicPr>
          <p:cNvPr id="6" name="Imagen 5">
            <a:extLst>
              <a:ext uri="{FF2B5EF4-FFF2-40B4-BE49-F238E27FC236}">
                <a16:creationId xmlns:a16="http://schemas.microsoft.com/office/drawing/2014/main" id="{CF6C236D-F89E-5B51-3CAC-FE18FAC8306C}"/>
              </a:ext>
            </a:extLst>
          </p:cNvPr>
          <p:cNvPicPr>
            <a:picLocks noChangeAspect="1"/>
          </p:cNvPicPr>
          <p:nvPr/>
        </p:nvPicPr>
        <p:blipFill>
          <a:blip r:embed="rId3"/>
          <a:stretch>
            <a:fillRect/>
          </a:stretch>
        </p:blipFill>
        <p:spPr>
          <a:xfrm>
            <a:off x="541962" y="1816625"/>
            <a:ext cx="3409022" cy="1612375"/>
          </a:xfrm>
          <a:prstGeom prst="rect">
            <a:avLst/>
          </a:prstGeom>
        </p:spPr>
      </p:pic>
      <p:pic>
        <p:nvPicPr>
          <p:cNvPr id="8" name="Imagen 7">
            <a:extLst>
              <a:ext uri="{FF2B5EF4-FFF2-40B4-BE49-F238E27FC236}">
                <a16:creationId xmlns:a16="http://schemas.microsoft.com/office/drawing/2014/main" id="{81BC0BDE-0830-F79D-BCFF-0C188C0C51EC}"/>
              </a:ext>
            </a:extLst>
          </p:cNvPr>
          <p:cNvPicPr>
            <a:picLocks noChangeAspect="1"/>
          </p:cNvPicPr>
          <p:nvPr/>
        </p:nvPicPr>
        <p:blipFill>
          <a:blip r:embed="rId4"/>
          <a:stretch>
            <a:fillRect/>
          </a:stretch>
        </p:blipFill>
        <p:spPr>
          <a:xfrm>
            <a:off x="541962" y="3843925"/>
            <a:ext cx="3409022" cy="1467644"/>
          </a:xfrm>
          <a:prstGeom prst="rect">
            <a:avLst/>
          </a:prstGeom>
        </p:spPr>
      </p:pic>
      <p:pic>
        <p:nvPicPr>
          <p:cNvPr id="13" name="Imagen 12">
            <a:extLst>
              <a:ext uri="{FF2B5EF4-FFF2-40B4-BE49-F238E27FC236}">
                <a16:creationId xmlns:a16="http://schemas.microsoft.com/office/drawing/2014/main" id="{C9EF6EED-2418-EBEE-CD85-165971FB4FFC}"/>
              </a:ext>
            </a:extLst>
          </p:cNvPr>
          <p:cNvPicPr>
            <a:picLocks noChangeAspect="1"/>
          </p:cNvPicPr>
          <p:nvPr/>
        </p:nvPicPr>
        <p:blipFill>
          <a:blip r:embed="rId5"/>
          <a:stretch>
            <a:fillRect/>
          </a:stretch>
        </p:blipFill>
        <p:spPr>
          <a:xfrm>
            <a:off x="3950984" y="1666864"/>
            <a:ext cx="5490193" cy="2902969"/>
          </a:xfrm>
          <a:prstGeom prst="rect">
            <a:avLst/>
          </a:prstGeom>
        </p:spPr>
      </p:pic>
      <p:pic>
        <p:nvPicPr>
          <p:cNvPr id="15" name="Imagen 14">
            <a:extLst>
              <a:ext uri="{FF2B5EF4-FFF2-40B4-BE49-F238E27FC236}">
                <a16:creationId xmlns:a16="http://schemas.microsoft.com/office/drawing/2014/main" id="{352DD601-0DB4-99A9-CBB3-623DE6AD4682}"/>
              </a:ext>
            </a:extLst>
          </p:cNvPr>
          <p:cNvPicPr>
            <a:picLocks noChangeAspect="1"/>
          </p:cNvPicPr>
          <p:nvPr/>
        </p:nvPicPr>
        <p:blipFill>
          <a:blip r:embed="rId6"/>
          <a:stretch>
            <a:fillRect/>
          </a:stretch>
        </p:blipFill>
        <p:spPr>
          <a:xfrm>
            <a:off x="9595878" y="1602347"/>
            <a:ext cx="1571537" cy="2288574"/>
          </a:xfrm>
          <a:prstGeom prst="rect">
            <a:avLst/>
          </a:prstGeom>
        </p:spPr>
      </p:pic>
      <p:pic>
        <p:nvPicPr>
          <p:cNvPr id="17" name="Imagen 16">
            <a:extLst>
              <a:ext uri="{FF2B5EF4-FFF2-40B4-BE49-F238E27FC236}">
                <a16:creationId xmlns:a16="http://schemas.microsoft.com/office/drawing/2014/main" id="{C53AD6AD-2635-06C7-3B2B-973462DDA088}"/>
              </a:ext>
            </a:extLst>
          </p:cNvPr>
          <p:cNvPicPr>
            <a:picLocks noChangeAspect="1"/>
          </p:cNvPicPr>
          <p:nvPr/>
        </p:nvPicPr>
        <p:blipFill rotWithShape="1">
          <a:blip r:embed="rId7"/>
          <a:srcRect b="23537"/>
          <a:stretch/>
        </p:blipFill>
        <p:spPr>
          <a:xfrm>
            <a:off x="3950984" y="4452753"/>
            <a:ext cx="5280338" cy="2124895"/>
          </a:xfrm>
          <a:prstGeom prst="rect">
            <a:avLst/>
          </a:prstGeom>
        </p:spPr>
      </p:pic>
      <p:pic>
        <p:nvPicPr>
          <p:cNvPr id="19" name="Imagen 18">
            <a:extLst>
              <a:ext uri="{FF2B5EF4-FFF2-40B4-BE49-F238E27FC236}">
                <a16:creationId xmlns:a16="http://schemas.microsoft.com/office/drawing/2014/main" id="{0FFD5B27-F962-9A35-5EB7-C8B8568CC3A0}"/>
              </a:ext>
            </a:extLst>
          </p:cNvPr>
          <p:cNvPicPr>
            <a:picLocks noChangeAspect="1"/>
          </p:cNvPicPr>
          <p:nvPr/>
        </p:nvPicPr>
        <p:blipFill>
          <a:blip r:embed="rId8"/>
          <a:stretch>
            <a:fillRect/>
          </a:stretch>
        </p:blipFill>
        <p:spPr>
          <a:xfrm>
            <a:off x="9595879" y="4152962"/>
            <a:ext cx="1571537" cy="2317214"/>
          </a:xfrm>
          <a:prstGeom prst="rect">
            <a:avLst/>
          </a:prstGeom>
        </p:spPr>
      </p:pic>
    </p:spTree>
    <p:extLst>
      <p:ext uri="{BB962C8B-B14F-4D97-AF65-F5344CB8AC3E}">
        <p14:creationId xmlns:p14="http://schemas.microsoft.com/office/powerpoint/2010/main" val="364944758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27124</TotalTime>
  <Words>3959</Words>
  <Application>Microsoft Office PowerPoint</Application>
  <PresentationFormat>Panorámica</PresentationFormat>
  <Paragraphs>356</Paragraphs>
  <Slides>44</Slides>
  <Notes>26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44</vt:i4>
      </vt:variant>
    </vt:vector>
  </HeadingPairs>
  <TitlesOfParts>
    <vt:vector size="50" baseType="lpstr">
      <vt:lpstr>Aptos</vt:lpstr>
      <vt:lpstr>Arial</vt:lpstr>
      <vt:lpstr>Arial Black</vt:lpstr>
      <vt:lpstr>Calibri</vt:lpstr>
      <vt:lpstr>Calibri Light</vt:lpstr>
      <vt:lpstr>Tema de Office</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EVIDENCIAS FOTOGRÁFICAS</vt:lpstr>
      <vt:lpstr> </vt:lpstr>
      <vt:lpstr>Presentación de PowerPoint</vt:lpstr>
      <vt:lpstr>Presentación de PowerPoint</vt:lpstr>
      <vt:lpstr>La Dirección General de Comunicación Social</vt:lpstr>
      <vt:lpstr>Elaboración de Boletines Informativos</vt:lpstr>
      <vt:lpstr>Grabación de Horas de Video</vt:lpstr>
      <vt:lpstr>Edición Fotográfica</vt:lpstr>
      <vt:lpstr>Órdenes de Inserción de Campañas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Unidad Jurídica CM</cp:lastModifiedBy>
  <cp:revision>443</cp:revision>
  <cp:lastPrinted>2023-09-29T16:00:56Z</cp:lastPrinted>
  <dcterms:created xsi:type="dcterms:W3CDTF">2021-04-16T16:11:05Z</dcterms:created>
  <dcterms:modified xsi:type="dcterms:W3CDTF">2025-06-24T22:38:12Z</dcterms:modified>
</cp:coreProperties>
</file>